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8.xml" ContentType="application/vnd.openxmlformats-officedocument.presentationml.tags+xml"/>
  <Override PartName="/ppt/notesSlides/notesSlide25.xml" ContentType="application/vnd.openxmlformats-officedocument.presentationml.notesSlide+xml"/>
  <Override PartName="/ppt/tags/tag4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75"/>
  </p:notesMasterIdLst>
  <p:sldIdLst>
    <p:sldId id="2076138227" r:id="rId7"/>
    <p:sldId id="2076138228" r:id="rId8"/>
    <p:sldId id="2076138271" r:id="rId9"/>
    <p:sldId id="2076138272" r:id="rId10"/>
    <p:sldId id="2076138273" r:id="rId11"/>
    <p:sldId id="9897" r:id="rId12"/>
    <p:sldId id="2076137928" r:id="rId13"/>
    <p:sldId id="9899" r:id="rId14"/>
    <p:sldId id="9902" r:id="rId15"/>
    <p:sldId id="10023" r:id="rId16"/>
    <p:sldId id="9901" r:id="rId17"/>
    <p:sldId id="2076137930" r:id="rId18"/>
    <p:sldId id="9904" r:id="rId19"/>
    <p:sldId id="10055" r:id="rId20"/>
    <p:sldId id="2076136696" r:id="rId21"/>
    <p:sldId id="9927" r:id="rId22"/>
    <p:sldId id="2076136697" r:id="rId23"/>
    <p:sldId id="9905" r:id="rId24"/>
    <p:sldId id="9970" r:id="rId25"/>
    <p:sldId id="9983" r:id="rId26"/>
    <p:sldId id="10017" r:id="rId27"/>
    <p:sldId id="9984" r:id="rId28"/>
    <p:sldId id="9975" r:id="rId29"/>
    <p:sldId id="336" r:id="rId30"/>
    <p:sldId id="2076138274" r:id="rId31"/>
    <p:sldId id="335" r:id="rId32"/>
    <p:sldId id="9980" r:id="rId33"/>
    <p:sldId id="2076138275" r:id="rId34"/>
    <p:sldId id="265" r:id="rId35"/>
    <p:sldId id="2076138276" r:id="rId36"/>
    <p:sldId id="2076138277" r:id="rId37"/>
    <p:sldId id="2076138230" r:id="rId38"/>
    <p:sldId id="2076138210" r:id="rId39"/>
    <p:sldId id="2076138234" r:id="rId40"/>
    <p:sldId id="2076138211" r:id="rId41"/>
    <p:sldId id="2076138235" r:id="rId42"/>
    <p:sldId id="2076138278" r:id="rId43"/>
    <p:sldId id="2076138279" r:id="rId44"/>
    <p:sldId id="2076138280" r:id="rId45"/>
    <p:sldId id="2076138281" r:id="rId46"/>
    <p:sldId id="2076138282" r:id="rId47"/>
    <p:sldId id="9999" r:id="rId48"/>
    <p:sldId id="10010" r:id="rId49"/>
    <p:sldId id="2076136698" r:id="rId50"/>
    <p:sldId id="10000" r:id="rId51"/>
    <p:sldId id="10001" r:id="rId52"/>
    <p:sldId id="10002" r:id="rId53"/>
    <p:sldId id="10049" r:id="rId54"/>
    <p:sldId id="269" r:id="rId55"/>
    <p:sldId id="2076137931" r:id="rId56"/>
    <p:sldId id="9903" r:id="rId57"/>
    <p:sldId id="10022" r:id="rId58"/>
    <p:sldId id="10012" r:id="rId59"/>
    <p:sldId id="2076138283" r:id="rId60"/>
    <p:sldId id="270" r:id="rId61"/>
    <p:sldId id="2076138284" r:id="rId62"/>
    <p:sldId id="264" r:id="rId63"/>
    <p:sldId id="2076138285" r:id="rId64"/>
    <p:sldId id="2076138232" r:id="rId65"/>
    <p:sldId id="2076138212" r:id="rId66"/>
    <p:sldId id="2076138237" r:id="rId67"/>
    <p:sldId id="2076138233" r:id="rId68"/>
    <p:sldId id="2076138213" r:id="rId69"/>
    <p:sldId id="2076138238" r:id="rId70"/>
    <p:sldId id="2076138214" r:id="rId71"/>
    <p:sldId id="2076138239" r:id="rId72"/>
    <p:sldId id="2076138240" r:id="rId73"/>
    <p:sldId id="207613824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2076138272"/>
            <p14:sldId id="2076138273"/>
            <p14:sldId id="9897"/>
            <p14:sldId id="2076137928"/>
            <p14:sldId id="9899"/>
            <p14:sldId id="9902"/>
            <p14:sldId id="10023"/>
            <p14:sldId id="9901"/>
            <p14:sldId id="2076137930"/>
            <p14:sldId id="9904"/>
            <p14:sldId id="10055"/>
            <p14:sldId id="2076136696"/>
            <p14:sldId id="9927"/>
            <p14:sldId id="2076136697"/>
            <p14:sldId id="9905"/>
            <p14:sldId id="9970"/>
            <p14:sldId id="9983"/>
            <p14:sldId id="10017"/>
            <p14:sldId id="9984"/>
            <p14:sldId id="9975"/>
            <p14:sldId id="336"/>
            <p14:sldId id="2076138274"/>
            <p14:sldId id="335"/>
            <p14:sldId id="9980"/>
            <p14:sldId id="2076138275"/>
            <p14:sldId id="265"/>
            <p14:sldId id="2076138276"/>
            <p14:sldId id="2076138277"/>
            <p14:sldId id="2076138230"/>
            <p14:sldId id="2076138210"/>
            <p14:sldId id="2076138234"/>
            <p14:sldId id="2076138211"/>
            <p14:sldId id="2076138235"/>
            <p14:sldId id="2076138278"/>
            <p14:sldId id="2076138279"/>
            <p14:sldId id="2076138280"/>
            <p14:sldId id="2076138281"/>
            <p14:sldId id="2076138282"/>
            <p14:sldId id="9999"/>
            <p14:sldId id="10010"/>
            <p14:sldId id="2076136698"/>
            <p14:sldId id="10000"/>
            <p14:sldId id="10001"/>
            <p14:sldId id="10002"/>
            <p14:sldId id="10049"/>
            <p14:sldId id="269"/>
            <p14:sldId id="2076137931"/>
            <p14:sldId id="9903"/>
            <p14:sldId id="10022"/>
            <p14:sldId id="10012"/>
            <p14:sldId id="2076138283"/>
            <p14:sldId id="270"/>
            <p14:sldId id="2076138284"/>
            <p14:sldId id="264"/>
            <p14:sldId id="2076138285"/>
            <p14:sldId id="2076138232"/>
            <p14:sldId id="2076138212"/>
            <p14:sldId id="2076138237"/>
            <p14:sldId id="2076138233"/>
            <p14:sldId id="2076138213"/>
            <p14:sldId id="2076138238"/>
            <p14:sldId id="2076138214"/>
            <p14:sldId id="2076138239"/>
            <p14:sldId id="2076138240"/>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60" d="100"/>
          <a:sy n="160" d="100"/>
        </p:scale>
        <p:origin x="114" y="138"/>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5/3/2020 2:56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result-set caching.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result-set cache persists even if SQL pool is paused and resumed later.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Query cache is invalidated and refreshed when underlying table data or query code changes.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1450" indent="-171450">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dirty="0"/>
              <a:t>Only INNER JOIN is supported</a:t>
            </a:r>
          </a:p>
          <a:p>
            <a:pPr marL="171450" indent="-171450">
              <a:buFont typeface="Arial" panose="020B0604020202020204" pitchFamily="34" charset="0"/>
              <a:buChar char="•"/>
            </a:pPr>
            <a:r>
              <a:rPr lang="en-US" b="0" dirty="0"/>
              <a:t>Only HASH and ROUND_ROBIN distributions are supported</a:t>
            </a:r>
          </a:p>
          <a:p>
            <a:pPr marL="171450" indent="-171450">
              <a:buFont typeface="Arial" panose="020B0604020202020204" pitchFamily="34" charset="0"/>
              <a:buChar char="•"/>
            </a:pPr>
            <a:r>
              <a:rPr lang="en-US" b="0" dirty="0"/>
              <a:t>Only CLUSTERED COLUMNSTORE INDEX is supported</a:t>
            </a:r>
          </a:p>
          <a:p>
            <a:pPr marL="171450" indent="-171450">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1" i="0" kern="1200" dirty="0">
                <a:solidFill>
                  <a:schemeClr val="tx1"/>
                </a:solidFill>
                <a:effectLst/>
                <a:latin typeface="+mn-lt"/>
                <a:ea typeface="+mn-ea"/>
                <a:cs typeface="+mn-cs"/>
              </a:rPr>
              <a:t> indexes</a:t>
            </a:r>
          </a:p>
          <a:p>
            <a:r>
              <a:rPr lang="en-US" sz="1200" b="0" i="0" kern="1200" dirty="0">
                <a:solidFill>
                  <a:schemeClr val="tx1"/>
                </a:solidFill>
                <a:effectLst/>
                <a:latin typeface="+mn-lt"/>
                <a:ea typeface="+mn-ea"/>
                <a:cs typeface="+mn-cs"/>
              </a:rPr>
              <a:t>By default, SQL Data Warehouse creates a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 when no index options are specified on a table.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offer both the highest level of data compression as well as the best overall query performance.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is the best place to start when you are unsure of how to index your table.</a:t>
            </a:r>
          </a:p>
          <a:p>
            <a:r>
              <a:rPr lang="en-US" sz="1200" b="0" i="0" kern="1200" dirty="0">
                <a:solidFill>
                  <a:schemeClr val="tx1"/>
                </a:solidFill>
                <a:effectLst/>
                <a:latin typeface="+mn-lt"/>
                <a:ea typeface="+mn-ea"/>
                <a:cs typeface="+mn-cs"/>
              </a:rPr>
              <a:t>There are a few scenarios where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do not support varchar(max),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(max) and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Small tables with less than 100 million rows. Consider heap tables.</a:t>
            </a:r>
          </a:p>
          <a:p>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Clustered and </a:t>
            </a:r>
            <a:r>
              <a:rPr lang="en-US" sz="1200" b="1" i="0" kern="1200" dirty="0" err="1">
                <a:solidFill>
                  <a:schemeClr val="tx1"/>
                </a:solidFill>
                <a:effectLst/>
                <a:latin typeface="+mn-lt"/>
                <a:ea typeface="+mn-ea"/>
                <a:cs typeface="+mn-cs"/>
              </a:rPr>
              <a:t>nonclustered</a:t>
            </a:r>
            <a:r>
              <a:rPr lang="en-US" sz="1200" b="1" i="0" kern="1200" dirty="0">
                <a:solidFill>
                  <a:schemeClr val="tx1"/>
                </a:solidFill>
                <a:effectLst/>
                <a:latin typeface="+mn-lt"/>
                <a:ea typeface="+mn-ea"/>
                <a:cs typeface="+mn-cs"/>
              </a:rPr>
              <a:t> indexes</a:t>
            </a:r>
          </a:p>
          <a:p>
            <a:r>
              <a:rPr lang="en-US" sz="1200" b="0" i="0" kern="1200" dirty="0">
                <a:solidFill>
                  <a:schemeClr val="tx1"/>
                </a:solidFill>
                <a:effectLst/>
                <a:latin typeface="+mn-lt"/>
                <a:ea typeface="+mn-ea"/>
                <a:cs typeface="+mn-cs"/>
              </a:rPr>
              <a:t>Clustered indexes may outperform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dirty="0" err="1">
                <a:solidFill>
                  <a:schemeClr val="tx1"/>
                </a:solidFill>
                <a:effectLst/>
                <a:latin typeface="+mn-lt"/>
                <a:ea typeface="+mn-ea"/>
                <a:cs typeface="+mn-cs"/>
              </a:rPr>
              <a:t>nonclustered</a:t>
            </a:r>
            <a:r>
              <a:rPr lang="en-US" sz="1200" b="0" i="0" kern="1200" dirty="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dirty="0" err="1">
                <a:solidFill>
                  <a:schemeClr val="tx1"/>
                </a:solidFill>
                <a:effectLst/>
                <a:latin typeface="+mn-lt"/>
                <a:ea typeface="+mn-ea"/>
                <a:cs typeface="+mn-cs"/>
              </a:rPr>
              <a:t>nonclustered</a:t>
            </a:r>
            <a:r>
              <a:rPr lang="en-US" sz="1200" b="0" i="0" kern="1200" dirty="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Heap tables</a:t>
            </a:r>
          </a:p>
          <a:p>
            <a:r>
              <a:rPr lang="en-US" sz="1200" b="0" i="0" kern="1200" dirty="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 In addition, loading data to a </a:t>
            </a:r>
            <a:r>
              <a:rPr lang="en-US" sz="1200" b="0" i="0" u="sng" kern="1200" dirty="0">
                <a:solidFill>
                  <a:schemeClr val="tx1"/>
                </a:solidFill>
                <a:effectLst/>
                <a:latin typeface="+mn-lt"/>
                <a:ea typeface="+mn-ea"/>
                <a:cs typeface="+mn-cs"/>
                <a:hlinkClick r:id="rId3"/>
              </a:rPr>
              <a:t>temporary table</a:t>
            </a:r>
            <a:r>
              <a:rPr lang="en-US" sz="1200" b="0" i="0" kern="1200" dirty="0">
                <a:solidFill>
                  <a:schemeClr val="tx1"/>
                </a:solidFill>
                <a:effectLst/>
                <a:latin typeface="+mn-lt"/>
                <a:ea typeface="+mn-ea"/>
                <a:cs typeface="+mn-cs"/>
              </a:rPr>
              <a:t> loads faster than loading a table to permanent storage.</a:t>
            </a:r>
          </a:p>
          <a:p>
            <a:r>
              <a:rPr lang="en-US" sz="1200" b="0" i="0" kern="1200" dirty="0">
                <a:solidFill>
                  <a:schemeClr val="tx1"/>
                </a:solidFill>
                <a:effectLst/>
                <a:latin typeface="+mn-lt"/>
                <a:ea typeface="+mn-ea"/>
                <a:cs typeface="+mn-cs"/>
              </a:rPr>
              <a:t>For small lookup tables, less than 100 million rows, often heap tables make sense.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begin to achieve optimal compression once there is more than 100 million rows.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https://docs.microsoft.com/en-us/azure/sql-data-warehouse/sql-data-warehouse-tables-index</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Columnstore Indexes. As they offer the highest level of data compression and best overall query performance, columnstore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columnstore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columnstore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54</a:t>
            </a:fld>
            <a:endParaRPr lang="en-US" dirty="0"/>
          </a:p>
        </p:txBody>
      </p:sp>
    </p:spTree>
    <p:extLst>
      <p:ext uri="{BB962C8B-B14F-4D97-AF65-F5344CB8AC3E}">
        <p14:creationId xmlns:p14="http://schemas.microsoft.com/office/powerpoint/2010/main" val="2795625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5/3/2020 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67</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1368717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Layout" Target="../slideLayouts/slideLayout4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Layout" Target="../slideLayouts/slideLayout4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65.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2.xml"/><Relationship Id="rId1" Type="http://schemas.openxmlformats.org/officeDocument/2006/relationships/slideLayout" Target="../slideLayouts/slideLayout47.xml"/><Relationship Id="rId4" Type="http://schemas.openxmlformats.org/officeDocument/2006/relationships/image" Target="../media/image53.jpeg"/></Relationships>
</file>

<file path=ppt/slides/_rels/slide6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55.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54.png"/><Relationship Id="rId1" Type="http://schemas.openxmlformats.org/officeDocument/2006/relationships/slideLayout" Target="../slideLayouts/slideLayout4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svg"/></Relationships>
</file>

<file path=ppt/slides/_rels/slide6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Layout" Target="../slideLayouts/slideLayout4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7"/>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dirty="0">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tx2"/>
                </a:solidFill>
                <a:latin typeface="Segoe UI Semibold"/>
              </a:rPr>
              <a:t>Physical data distribution</a:t>
            </a:r>
            <a:br>
              <a:rPr lang="en-US" sz="1600" dirty="0">
                <a:solidFill>
                  <a:schemeClr val="tx2"/>
                </a:solidFill>
                <a:latin typeface="Segoe UI Semibold"/>
              </a:rPr>
            </a:br>
            <a:r>
              <a:rPr lang="en-US" sz="1200" dirty="0">
                <a:solidFill>
                  <a:schemeClr val="tx2"/>
                </a:solidFill>
                <a:latin typeface="Segoe UI"/>
              </a:rPr>
              <a:t>( Hash distribution (</a:t>
            </a:r>
            <a:r>
              <a:rPr lang="en-US" sz="1200" dirty="0" err="1">
                <a:solidFill>
                  <a:schemeClr val="tx2"/>
                </a:solidFill>
                <a:latin typeface="Segoe UI"/>
              </a:rPr>
              <a:t>OrderId</a:t>
            </a:r>
            <a:r>
              <a:rPr lang="en-US" sz="1200" dirty="0">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224"/>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44"/>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6" y="3684460"/>
            <a:ext cx="2808477"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3169777"/>
            <a:ext cx="493771"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a:rPr>
              <a:t>…</a:t>
            </a:r>
            <a:endParaRPr lang="en-US" sz="3300">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4429930"/>
            <a:ext cx="4153851" cy="178972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1600">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1600">
                <a:latin typeface="Segoe UI"/>
              </a:rPr>
              <a:t>A minimum of 1 million rows per distribution and partition is needed for optimal compression and performance of clustered Columnstore tables</a:t>
            </a:r>
            <a:endParaRPr lang="en-US" sz="1600">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6859228"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9" y="1549566"/>
          <a:ext cx="10039318" cy="4270895"/>
        </p:xfrm>
        <a:graphic>
          <a:graphicData uri="http://schemas.openxmlformats.org/drawingml/2006/table">
            <a:tbl>
              <a:tblPr/>
              <a:tblGrid>
                <a:gridCol w="2140984">
                  <a:extLst>
                    <a:ext uri="{9D8B030D-6E8A-4147-A177-3AD203B41FA5}">
                      <a16:colId xmlns:a16="http://schemas.microsoft.com/office/drawing/2014/main" val="20000"/>
                    </a:ext>
                  </a:extLst>
                </a:gridCol>
                <a:gridCol w="7898334">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16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6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24723">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Use hash-distribution with clustered columnstore index.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COUNT(DISTINCT(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OVER PARTITION BY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most JOIN &lt;</a:t>
                      </a:r>
                      <a:r>
                        <a:rPr lang="en-US" sz="1200" kern="1200" err="1">
                          <a:solidFill>
                            <a:schemeClr val="tx1"/>
                          </a:solidFill>
                          <a:latin typeface="+mn-lt"/>
                          <a:ea typeface="+mn-ea"/>
                          <a:cs typeface="+mn-cs"/>
                        </a:rPr>
                        <a:t>table_name</a:t>
                      </a:r>
                      <a:r>
                        <a:rPr lang="en-US" sz="1200" kern="1200">
                          <a:solidFill>
                            <a:schemeClr val="tx1"/>
                          </a:solidFill>
                          <a:latin typeface="+mn-lt"/>
                          <a:ea typeface="+mn-ea"/>
                          <a:cs typeface="+mn-cs"/>
                        </a:rPr>
                        <a:t>&gt; ON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200" kern="1200">
                          <a:solidFill>
                            <a:schemeClr val="tx1"/>
                          </a:solidFill>
                          <a:latin typeface="+mn-lt"/>
                          <a:ea typeface="+mn-ea"/>
                          <a:cs typeface="+mn-cs"/>
                        </a:rPr>
                        <a:t>GROUP BY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2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74836">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Use replicated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Use round-robin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6053133"/>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endParaRPr lang="en-US" sz="1400" dirty="0">
              <a:latin typeface="Segoe UI"/>
              <a:cs typeface="Segoe UI Semibold" panose="020B0702040204020203" pitchFamily="34" charset="0"/>
            </a:endParaRPr>
          </a:p>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03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Tree>
    <p:extLst>
      <p:ext uri="{BB962C8B-B14F-4D97-AF65-F5344CB8AC3E}">
        <p14:creationId xmlns:p14="http://schemas.microsoft.com/office/powerpoint/2010/main" val="17937752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Tree>
    <p:extLst>
      <p:ext uri="{BB962C8B-B14F-4D97-AF65-F5344CB8AC3E}">
        <p14:creationId xmlns:p14="http://schemas.microsoft.com/office/powerpoint/2010/main" val="108512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3608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2896499"/>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Will return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184830"/>
            <a:ext cx="5907550" cy="3178122"/>
          </a:xfrm>
        </p:spPr>
        <p:txBody>
          <a:bodyPr/>
          <a:lstStyle/>
          <a:p>
            <a:r>
              <a:rPr lang="en-US" dirty="0">
                <a:solidFill>
                  <a:schemeClr val="tx2"/>
                </a:solidFill>
              </a:rPr>
              <a:t>Group by with rollup</a:t>
            </a:r>
          </a:p>
          <a:p>
            <a:pPr>
              <a:lnSpc>
                <a:spcPct val="100000"/>
              </a:lnSpc>
            </a:pPr>
            <a:r>
              <a:rPr lang="en-US" sz="1600" dirty="0">
                <a:latin typeface="Segoe UI"/>
                <a:cs typeface="Segoe UI Semibold" panose="020B0702040204020203" pitchFamily="34" charset="0"/>
              </a:rPr>
              <a:t>Creates a group for each combination of column expressions.</a:t>
            </a:r>
          </a:p>
          <a:p>
            <a:pPr>
              <a:lnSpc>
                <a:spcPct val="100000"/>
              </a:lnSpc>
              <a:spcAft>
                <a:spcPts val="1200"/>
              </a:spcAft>
            </a:pPr>
            <a:r>
              <a:rPr lang="en-US" sz="1600" dirty="0">
                <a:latin typeface="Segoe UI"/>
                <a:cs typeface="Segoe UI Semibold" panose="020B0702040204020203" pitchFamily="34" charset="0"/>
              </a:rPr>
              <a:t>Rolls up the results into subtotals and grand totals</a:t>
            </a:r>
          </a:p>
          <a:p>
            <a:pPr>
              <a:lnSpc>
                <a:spcPct val="100000"/>
              </a:lnSpc>
              <a:spcAft>
                <a:spcPts val="1200"/>
              </a:spcAft>
            </a:pPr>
            <a:r>
              <a:rPr lang="en-US" sz="1600" dirty="0">
                <a:latin typeface="Segoe UI"/>
                <a:cs typeface="Segoe UI Semibold" panose="020B0702040204020203" pitchFamily="34" charset="0"/>
              </a:rPr>
              <a:t>Calculate the aggregates of hierarchical data </a:t>
            </a:r>
          </a:p>
          <a:p>
            <a:pPr>
              <a:lnSpc>
                <a:spcPct val="100000"/>
              </a:lnSpc>
              <a:spcAft>
                <a:spcPts val="1200"/>
              </a:spcAft>
            </a:pPr>
            <a:endParaRPr lang="en-US" sz="1600" dirty="0">
              <a:latin typeface="Segoe UI"/>
              <a:cs typeface="Segoe UI Semibold" panose="020B0702040204020203" pitchFamily="34" charset="0"/>
            </a:endParaRPr>
          </a:p>
          <a:p>
            <a:pPr lvl="0"/>
            <a:r>
              <a:rPr lang="en-US" sz="1600" dirty="0">
                <a:solidFill>
                  <a:schemeClr val="tx2"/>
                </a:solidFill>
              </a:rPr>
              <a:t>Grouping sets</a:t>
            </a:r>
          </a:p>
          <a:p>
            <a:pPr lvl="0"/>
            <a:r>
              <a:rPr lang="en-US" sz="1600" dirty="0">
                <a:latin typeface="Segoe UI"/>
                <a:cs typeface="Segoe UI Semibold" panose="020B0702040204020203" pitchFamily="34" charset="0"/>
              </a:rPr>
              <a:t>Combine multiple GROUP BY clauses into one GROUP BY CLAUSE.</a:t>
            </a:r>
          </a:p>
          <a:p>
            <a:pPr lvl="0"/>
            <a:r>
              <a:rPr lang="en-US" sz="1600" dirty="0">
                <a:latin typeface="Segoe UI"/>
                <a:cs typeface="Segoe UI Semibold" panose="020B0702040204020203" pitchFamily="34" charset="0"/>
              </a:rPr>
              <a:t>Equivalent of UNION ALL of specified groups.</a:t>
            </a:r>
          </a:p>
          <a:p>
            <a:pPr>
              <a:lnSpc>
                <a:spcPct val="100000"/>
              </a:lnSpc>
              <a:spcAft>
                <a:spcPts val="1200"/>
              </a:spcAft>
            </a:pPr>
            <a:endParaRPr lang="en-US" sz="1600" dirty="0">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1872426"/>
          </a:xfrm>
          <a:prstGeom prst="rect">
            <a:avLst/>
          </a:prstGeom>
          <a:ln>
            <a:solidFill>
              <a:schemeClr val="bg2">
                <a:lumMod val="50000"/>
              </a:schemeClr>
            </a:solidFill>
          </a:ln>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GROUP BY ROLLUP Example --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Country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Region</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SUM</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Sales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TotalSales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ROLLUP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Country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Region</a:t>
            </a:r>
            <a:r>
              <a:rPr lang="en-US" sz="1200" dirty="0">
                <a:solidFill>
                  <a:srgbClr val="808080"/>
                </a:solidFill>
                <a:latin typeface="Calibri" panose="020F0502020204030204" pitchFamily="34" charset="0"/>
                <a:cs typeface="Calibri" panose="020F0502020204030204" pitchFamily="34" charset="0"/>
              </a:rPr>
              <a:t>);</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Results --</a:t>
            </a:r>
            <a:endParaRPr lang="en-US" sz="1200" dirty="0">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2"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4416328"/>
            <a:ext cx="6095136" cy="1341843"/>
          </a:xfrm>
          <a:prstGeom prst="rect">
            <a:avLst/>
          </a:prstGeom>
        </p:spPr>
        <p:txBody>
          <a:bodyPr>
            <a:spAutoFit/>
          </a:bodyPr>
          <a:lstStyle/>
          <a:p>
            <a:pPr defTabSz="914225">
              <a:spcAft>
                <a:spcPts val="600"/>
              </a:spcAft>
              <a:defRPr/>
            </a:pPr>
            <a:r>
              <a:rPr lang="en-US" sz="1200" kern="0" dirty="0">
                <a:solidFill>
                  <a:srgbClr val="008000"/>
                </a:solidFill>
                <a:latin typeface="Calibri" panose="020F0502020204030204" pitchFamily="34" charset="0"/>
                <a:cs typeface="Calibri" panose="020F0502020204030204" pitchFamily="34" charset="0"/>
              </a:rPr>
              <a:t>-- GROUP BY SETS Example -- </a:t>
            </a:r>
            <a:endParaRPr lang="en-US" sz="1200"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Country</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kern="0" dirty="0">
                <a:solidFill>
                  <a:srgbClr val="FF00FF"/>
                </a:solidFill>
                <a:latin typeface="Calibri" panose="020F0502020204030204" pitchFamily="34" charset="0"/>
                <a:cs typeface="Calibri" panose="020F0502020204030204" pitchFamily="34" charset="0"/>
              </a:rPr>
              <a:t>SUM</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Sales</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TotalSales</a:t>
            </a:r>
            <a:endParaRPr lang="en-US" sz="1200"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200" kern="0" dirty="0">
                <a:solidFill>
                  <a:srgbClr val="0000FF"/>
                </a:solidFill>
                <a:latin typeface="Calibri" panose="020F0502020204030204" pitchFamily="34" charset="0"/>
                <a:cs typeface="Calibri" panose="020F0502020204030204" pitchFamily="34" charset="0"/>
              </a:rPr>
              <a:t>GROUP</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GROUPING</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SETS </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Country</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a:t>
            </a:r>
            <a:endParaRPr lang="en-US" sz="1200" kern="0" dirty="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1" y="2970910"/>
            <a:ext cx="0" cy="68867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1"/>
            <a:ext cx="6616534" cy="5812690"/>
          </a:xfrm>
        </p:spPr>
        <p:txBody>
          <a:bodyPr/>
          <a:lstStyle/>
          <a:p>
            <a:r>
              <a:rPr lang="en-US" dirty="0">
                <a:solidFill>
                  <a:schemeClr val="tx2"/>
                </a:solidFill>
              </a:rPr>
              <a:t>Overview</a:t>
            </a:r>
          </a:p>
          <a:p>
            <a:r>
              <a:rPr lang="en-US" sz="1600" dirty="0">
                <a:latin typeface="+mn-lt"/>
              </a:rPr>
              <a:t>Specifies that statements cannot read data that has been modified but not committed by other transactions. </a:t>
            </a:r>
          </a:p>
          <a:p>
            <a:r>
              <a:rPr lang="en-US" sz="1600" dirty="0">
                <a:latin typeface="+mn-lt"/>
              </a:rPr>
              <a:t>This prevents dirty reads.</a:t>
            </a:r>
          </a:p>
          <a:p>
            <a:endParaRPr lang="en-US" sz="1600" dirty="0">
              <a:latin typeface="+mn-lt"/>
            </a:endParaRPr>
          </a:p>
          <a:p>
            <a:r>
              <a:rPr lang="en-US" dirty="0">
                <a:solidFill>
                  <a:schemeClr val="tx2"/>
                </a:solidFill>
              </a:rPr>
              <a:t>Isolation level </a:t>
            </a:r>
          </a:p>
          <a:p>
            <a:pPr marL="285695" indent="-285695">
              <a:buFont typeface="Arial" panose="020B0604020202020204" pitchFamily="34" charset="0"/>
              <a:buChar char="•"/>
            </a:pPr>
            <a:r>
              <a:rPr lang="en-US" sz="1400" dirty="0">
                <a:latin typeface="+mn-lt"/>
              </a:rPr>
              <a:t>READ COMMITTED</a:t>
            </a:r>
          </a:p>
          <a:p>
            <a:pPr marL="285695" indent="-285695">
              <a:buFont typeface="Arial" panose="020B0604020202020204" pitchFamily="34" charset="0"/>
              <a:buChar char="•"/>
            </a:pPr>
            <a:r>
              <a:rPr lang="en-US" sz="1400" dirty="0">
                <a:latin typeface="+mn-lt"/>
              </a:rPr>
              <a:t>REPEATABLE READ</a:t>
            </a:r>
          </a:p>
          <a:p>
            <a:pPr marL="285695" indent="-285695">
              <a:buFont typeface="Arial" panose="020B0604020202020204" pitchFamily="34" charset="0"/>
              <a:buChar char="•"/>
            </a:pPr>
            <a:r>
              <a:rPr lang="en-US" sz="1400" dirty="0">
                <a:latin typeface="+mn-lt"/>
              </a:rPr>
              <a:t>SNAPSHOT</a:t>
            </a:r>
          </a:p>
          <a:p>
            <a:pPr marL="285695" indent="-285695">
              <a:buFont typeface="Arial" panose="020B0604020202020204" pitchFamily="34" charset="0"/>
              <a:buChar char="•"/>
            </a:pPr>
            <a:r>
              <a:rPr lang="en-US" sz="1400" dirty="0">
                <a:latin typeface="+mn-lt"/>
              </a:rPr>
              <a:t>READ UNCOMMITTED</a:t>
            </a:r>
          </a:p>
          <a:p>
            <a:pPr marL="285695" indent="-285695">
              <a:buFont typeface="Arial" panose="020B0604020202020204" pitchFamily="34" charset="0"/>
              <a:buChar char="•"/>
            </a:pPr>
            <a:r>
              <a:rPr lang="en-US" sz="1400" dirty="0">
                <a:latin typeface="+mn-lt"/>
              </a:rPr>
              <a:t>SERIALIZABLE</a:t>
            </a:r>
          </a:p>
          <a:p>
            <a:pPr marL="285695" indent="-285695">
              <a:buFont typeface="Arial" panose="020B0604020202020204" pitchFamily="34" charset="0"/>
              <a:buChar char="•"/>
            </a:pPr>
            <a:endParaRPr lang="en-US" sz="1400" dirty="0">
              <a:latin typeface="+mn-lt"/>
            </a:endParaRPr>
          </a:p>
          <a:p>
            <a:r>
              <a:rPr lang="en-US" sz="1600" b="1" dirty="0">
                <a:latin typeface="+mn-lt"/>
              </a:rPr>
              <a:t>READ_COMMITTED_SNAPSHOT </a:t>
            </a:r>
          </a:p>
          <a:p>
            <a:r>
              <a:rPr lang="en-US" sz="1600" b="1" dirty="0">
                <a:latin typeface="+mn-lt"/>
              </a:rPr>
              <a:t>OFF</a:t>
            </a:r>
            <a:r>
              <a:rPr lang="en-US" sz="1600" dirty="0">
                <a:latin typeface="+mn-lt"/>
              </a:rPr>
              <a:t> (Default) – Uses shared locks to prevent other transactions from modifying rows while running a read operation</a:t>
            </a:r>
          </a:p>
          <a:p>
            <a:r>
              <a:rPr lang="en-US" sz="1600" b="1" dirty="0">
                <a:latin typeface="+mn-lt"/>
              </a:rPr>
              <a:t>ON</a:t>
            </a:r>
            <a:r>
              <a:rPr lang="en-US" sz="1600" dirty="0">
                <a:latin typeface="+mn-lt"/>
              </a:rPr>
              <a:t> – Uses row versioning to present each statement with a </a:t>
            </a:r>
            <a:r>
              <a:rPr lang="en-US" sz="1600" dirty="0" err="1">
                <a:latin typeface="+mn-lt"/>
              </a:rPr>
              <a:t>transactionally</a:t>
            </a:r>
            <a:r>
              <a:rPr lang="en-US" sz="1600" dirty="0">
                <a:latin typeface="+mn-lt"/>
              </a:rPr>
              <a:t> consistent snapshot of the data as it existed at the start of the statement. Locks are not used to protect the data from updates.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219793" y="1457687"/>
            <a:ext cx="4817289" cy="1190863"/>
          </a:xfrm>
          <a:prstGeom prst="rect">
            <a:avLst/>
          </a:prstGeom>
        </p:spPr>
        <p:txBody>
          <a:bodyPr wrap="square">
            <a:spAutoFit/>
          </a:bodyPr>
          <a:lstStyle/>
          <a:p>
            <a:pPr defTabSz="914225">
              <a:defRPr/>
            </a:pPr>
            <a:r>
              <a:rPr lang="en-US" sz="1400" dirty="0">
                <a:solidFill>
                  <a:srgbClr val="0101FD"/>
                </a:solidFill>
                <a:latin typeface="Calibri" panose="020F0502020204030204" pitchFamily="34" charset="0"/>
                <a:cs typeface="Calibri" panose="020F0502020204030204" pitchFamily="34" charset="0"/>
              </a:rPr>
              <a:t>ALTER</a:t>
            </a:r>
            <a:r>
              <a:rPr lang="en-US" sz="1400" dirty="0">
                <a:solidFill>
                  <a:srgbClr val="171717"/>
                </a:solidFill>
                <a:latin typeface="Calibri" panose="020F0502020204030204" pitchFamily="34" charset="0"/>
                <a:cs typeface="Calibri" panose="020F0502020204030204" pitchFamily="34" charset="0"/>
              </a:rPr>
              <a:t> </a:t>
            </a:r>
            <a:r>
              <a:rPr lang="en-US" sz="1400" dirty="0">
                <a:solidFill>
                  <a:srgbClr val="0101FD"/>
                </a:solidFill>
                <a:latin typeface="Calibri" panose="020F0502020204030204" pitchFamily="34" charset="0"/>
                <a:cs typeface="Calibri" panose="020F0502020204030204" pitchFamily="34" charset="0"/>
              </a:rPr>
              <a:t>DATABASE</a:t>
            </a:r>
            <a:r>
              <a:rPr lang="en-US" sz="1400" dirty="0">
                <a:solidFill>
                  <a:srgbClr val="171717"/>
                </a:solidFill>
                <a:latin typeface="Calibri" panose="020F0502020204030204" pitchFamily="34" charset="0"/>
                <a:cs typeface="Calibri" panose="020F0502020204030204" pitchFamily="34" charset="0"/>
              </a:rPr>
              <a:t> </a:t>
            </a:r>
            <a:r>
              <a:rPr lang="en-US" sz="1400" dirty="0" err="1">
                <a:solidFill>
                  <a:srgbClr val="171717"/>
                </a:solidFill>
                <a:latin typeface="Calibri" panose="020F0502020204030204" pitchFamily="34" charset="0"/>
                <a:cs typeface="Calibri" panose="020F0502020204030204" pitchFamily="34" charset="0"/>
              </a:rPr>
              <a:t>MyDatabase</a:t>
            </a:r>
            <a:r>
              <a:rPr lang="en-US" sz="1400" dirty="0">
                <a:solidFill>
                  <a:srgbClr val="171717"/>
                </a:solidFill>
                <a:latin typeface="Calibri" panose="020F0502020204030204" pitchFamily="34" charset="0"/>
                <a:cs typeface="Calibri" panose="020F0502020204030204" pitchFamily="34" charset="0"/>
              </a:rPr>
              <a:t> </a:t>
            </a:r>
          </a:p>
          <a:p>
            <a:pPr defTabSz="914225">
              <a:defRPr/>
            </a:pPr>
            <a:r>
              <a:rPr lang="en-US" sz="1400" dirty="0">
                <a:solidFill>
                  <a:srgbClr val="0101FD"/>
                </a:solidFill>
                <a:latin typeface="Calibri" panose="020F0502020204030204" pitchFamily="34" charset="0"/>
                <a:cs typeface="Calibri" panose="020F0502020204030204" pitchFamily="34" charset="0"/>
              </a:rPr>
              <a:t>SET</a:t>
            </a:r>
            <a:r>
              <a:rPr lang="en-US" sz="1400" dirty="0">
                <a:solidFill>
                  <a:srgbClr val="171717"/>
                </a:solidFill>
                <a:latin typeface="Calibri" panose="020F0502020204030204" pitchFamily="34" charset="0"/>
                <a:cs typeface="Calibri" panose="020F0502020204030204" pitchFamily="34" charset="0"/>
              </a:rPr>
              <a:t> ALLOW_SNAPSHOT_ISOLATION </a:t>
            </a:r>
            <a:r>
              <a:rPr lang="en-US" sz="1400" dirty="0">
                <a:solidFill>
                  <a:srgbClr val="0101FD"/>
                </a:solidFill>
                <a:latin typeface="Calibri" panose="020F0502020204030204" pitchFamily="34" charset="0"/>
                <a:cs typeface="Calibri" panose="020F0502020204030204" pitchFamily="34" charset="0"/>
              </a:rPr>
              <a:t>ON</a:t>
            </a:r>
            <a:r>
              <a:rPr lang="en-US" sz="1400" dirty="0">
                <a:solidFill>
                  <a:srgbClr val="171717"/>
                </a:solidFill>
                <a:latin typeface="Calibri" panose="020F0502020204030204" pitchFamily="34" charset="0"/>
                <a:cs typeface="Calibri" panose="020F0502020204030204" pitchFamily="34" charset="0"/>
              </a:rPr>
              <a:t> </a:t>
            </a:r>
          </a:p>
          <a:p>
            <a:pPr defTabSz="914225">
              <a:defRPr/>
            </a:pPr>
            <a:endParaRPr lang="en-US" sz="1400" dirty="0">
              <a:solidFill>
                <a:srgbClr val="171717"/>
              </a:solidFill>
              <a:latin typeface="Calibri" panose="020F0502020204030204" pitchFamily="34" charset="0"/>
              <a:cs typeface="Calibri" panose="020F0502020204030204" pitchFamily="34" charset="0"/>
            </a:endParaRPr>
          </a:p>
          <a:p>
            <a:pPr defTabSz="914225">
              <a:defRPr/>
            </a:pPr>
            <a:r>
              <a:rPr lang="en-US" sz="1400" dirty="0">
                <a:solidFill>
                  <a:srgbClr val="0101FD"/>
                </a:solidFill>
                <a:latin typeface="Calibri" panose="020F0502020204030204" pitchFamily="34" charset="0"/>
                <a:cs typeface="Calibri" panose="020F0502020204030204" pitchFamily="34" charset="0"/>
              </a:rPr>
              <a:t>ALTER</a:t>
            </a:r>
            <a:r>
              <a:rPr lang="en-US" sz="1400" dirty="0">
                <a:solidFill>
                  <a:srgbClr val="171717"/>
                </a:solidFill>
                <a:latin typeface="Calibri" panose="020F0502020204030204" pitchFamily="34" charset="0"/>
                <a:cs typeface="Calibri" panose="020F0502020204030204" pitchFamily="34" charset="0"/>
              </a:rPr>
              <a:t> </a:t>
            </a:r>
            <a:r>
              <a:rPr lang="en-US" sz="1400" dirty="0">
                <a:solidFill>
                  <a:srgbClr val="0101FD"/>
                </a:solidFill>
                <a:latin typeface="Calibri" panose="020F0502020204030204" pitchFamily="34" charset="0"/>
                <a:cs typeface="Calibri" panose="020F0502020204030204" pitchFamily="34" charset="0"/>
              </a:rPr>
              <a:t>DATABASE</a:t>
            </a:r>
            <a:r>
              <a:rPr lang="en-US" sz="1400" dirty="0">
                <a:solidFill>
                  <a:srgbClr val="171717"/>
                </a:solidFill>
                <a:latin typeface="Calibri" panose="020F0502020204030204" pitchFamily="34" charset="0"/>
                <a:cs typeface="Calibri" panose="020F0502020204030204" pitchFamily="34" charset="0"/>
              </a:rPr>
              <a:t> </a:t>
            </a:r>
            <a:r>
              <a:rPr lang="en-US" sz="1400" dirty="0" err="1">
                <a:solidFill>
                  <a:srgbClr val="171717"/>
                </a:solidFill>
                <a:latin typeface="Calibri" panose="020F0502020204030204" pitchFamily="34" charset="0"/>
                <a:cs typeface="Calibri" panose="020F0502020204030204" pitchFamily="34" charset="0"/>
              </a:rPr>
              <a:t>MyDatabase</a:t>
            </a:r>
            <a:r>
              <a:rPr lang="en-US" sz="1400" dirty="0">
                <a:solidFill>
                  <a:srgbClr val="171717"/>
                </a:solidFill>
                <a:latin typeface="Calibri" panose="020F0502020204030204" pitchFamily="34" charset="0"/>
                <a:cs typeface="Calibri" panose="020F0502020204030204" pitchFamily="34" charset="0"/>
              </a:rPr>
              <a:t> </a:t>
            </a:r>
            <a:r>
              <a:rPr lang="en-US" sz="1400" dirty="0">
                <a:solidFill>
                  <a:srgbClr val="0101FD"/>
                </a:solidFill>
                <a:latin typeface="Calibri" panose="020F0502020204030204" pitchFamily="34" charset="0"/>
                <a:cs typeface="Calibri" panose="020F0502020204030204" pitchFamily="34" charset="0"/>
              </a:rPr>
              <a:t>SET</a:t>
            </a:r>
            <a:r>
              <a:rPr lang="en-US" sz="1400" dirty="0">
                <a:solidFill>
                  <a:srgbClr val="171717"/>
                </a:solidFill>
                <a:latin typeface="Calibri" panose="020F0502020204030204" pitchFamily="34" charset="0"/>
                <a:cs typeface="Calibri" panose="020F0502020204030204" pitchFamily="34" charset="0"/>
              </a:rPr>
              <a:t> READ_COMMITTED_SNAPSHOT </a:t>
            </a:r>
            <a:r>
              <a:rPr lang="en-US" sz="1400" dirty="0">
                <a:solidFill>
                  <a:srgbClr val="0101FD"/>
                </a:solidFill>
                <a:latin typeface="Calibri" panose="020F0502020204030204" pitchFamily="34" charset="0"/>
                <a:cs typeface="Calibri" panose="020F0502020204030204" pitchFamily="34" charset="0"/>
              </a:rPr>
              <a:t>ON</a:t>
            </a:r>
            <a:r>
              <a:rPr lang="en-US" sz="1400" dirty="0">
                <a:solidFill>
                  <a:srgbClr val="171717"/>
                </a:solidFill>
                <a:latin typeface="Calibri" panose="020F0502020204030204" pitchFamily="34" charset="0"/>
                <a:cs typeface="Calibri" panose="020F0502020204030204" pitchFamily="34" charset="0"/>
              </a:rPr>
              <a:t> </a:t>
            </a:r>
            <a:endParaRPr lang="en-US" sz="14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B63983AA-9B9C-6A44-B5B6-DEED4B0657CF}"/>
              </a:ext>
            </a:extLst>
          </p:cNvPr>
          <p:cNvGrpSpPr/>
          <p:nvPr/>
        </p:nvGrpSpPr>
        <p:grpSpPr>
          <a:xfrm>
            <a:off x="1179308" y="956893"/>
            <a:ext cx="3721966" cy="5431536"/>
            <a:chOff x="4803623" y="261136"/>
            <a:chExt cx="1920450" cy="4852775"/>
          </a:xfrm>
        </p:grpSpPr>
        <p:sp>
          <p:nvSpPr>
            <p:cNvPr id="98" name="TextBox 97">
              <a:extLst>
                <a:ext uri="{FF2B5EF4-FFF2-40B4-BE49-F238E27FC236}">
                  <a16:creationId xmlns:a16="http://schemas.microsoft.com/office/drawing/2014/main" id="{6815F34B-F244-2947-BE75-EC3F83DA9E72}"/>
                </a:ext>
              </a:extLst>
            </p:cNvPr>
            <p:cNvSpPr txBox="1"/>
            <p:nvPr/>
          </p:nvSpPr>
          <p:spPr>
            <a:xfrm>
              <a:off x="4803623" y="261136"/>
              <a:ext cx="1920450" cy="247483"/>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4807307" y="538223"/>
              <a:ext cx="1913079" cy="494675"/>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4807307" y="108504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4807307" y="1287820"/>
              <a:ext cx="1913079" cy="6224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4807307" y="1960331"/>
              <a:ext cx="1913079" cy="289982"/>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4807307" y="2294489"/>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4807307"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4807307"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4807307"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Lunch</a:t>
              </a:r>
            </a:p>
          </p:txBody>
        </p:sp>
        <p:sp>
          <p:nvSpPr>
            <p:cNvPr id="107" name="Rectangle 106">
              <a:extLst>
                <a:ext uri="{FF2B5EF4-FFF2-40B4-BE49-F238E27FC236}">
                  <a16:creationId xmlns:a16="http://schemas.microsoft.com/office/drawing/2014/main" id="{C79DD85D-D1C5-CB4C-AEEF-0D5AAC438937}"/>
                </a:ext>
              </a:extLst>
            </p:cNvPr>
            <p:cNvSpPr/>
            <p:nvPr/>
          </p:nvSpPr>
          <p:spPr>
            <a:xfrm>
              <a:off x="4807307" y="3562080"/>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4807307"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4803623" y="4929753"/>
              <a:ext cx="1913079" cy="184158"/>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420371" cy="4208632"/>
          </a:xfrm>
        </p:spPr>
        <p:txBody>
          <a:bodyPr/>
          <a:lstStyle/>
          <a:p>
            <a:r>
              <a:rPr lang="en-US">
                <a:solidFill>
                  <a:schemeClr val="tx2"/>
                </a:solidFill>
              </a:rPr>
              <a:t>Overview</a:t>
            </a:r>
          </a:p>
          <a:p>
            <a:pPr>
              <a:spcBef>
                <a:spcPts val="600"/>
              </a:spcBef>
            </a:pPr>
            <a:r>
              <a:rPr lang="en-US" sz="1600">
                <a:latin typeface="+mn-lt"/>
              </a:rPr>
              <a:t>The JSON format enables representation of complex or hierarchical data structures in tables. </a:t>
            </a:r>
          </a:p>
          <a:p>
            <a:pPr>
              <a:spcBef>
                <a:spcPts val="600"/>
              </a:spcBef>
            </a:pPr>
            <a:r>
              <a:rPr lang="en-US" sz="1600">
                <a:latin typeface="+mn-lt"/>
              </a:rPr>
              <a:t>JSON data is stored using standard NVARCHAR table columns.</a:t>
            </a:r>
          </a:p>
          <a:p>
            <a:pPr>
              <a:spcBef>
                <a:spcPts val="600"/>
              </a:spcBef>
            </a:pPr>
            <a:endParaRPr lang="en-US" sz="1600">
              <a:latin typeface="+mn-lt"/>
            </a:endParaRPr>
          </a:p>
          <a:p>
            <a:r>
              <a:rPr lang="en-US">
                <a:solidFill>
                  <a:schemeClr val="tx2"/>
                </a:solidFill>
              </a:rPr>
              <a:t>Benefits</a:t>
            </a:r>
          </a:p>
          <a:p>
            <a:pPr>
              <a:spcBef>
                <a:spcPts val="600"/>
              </a:spcBef>
            </a:pPr>
            <a:r>
              <a:rPr lang="en-US" sz="1600">
                <a:latin typeface="+mn-lt"/>
              </a:rPr>
              <a:t>Transform arrays of JSON objects into table format</a:t>
            </a:r>
          </a:p>
          <a:p>
            <a:pPr>
              <a:spcBef>
                <a:spcPts val="600"/>
              </a:spcBef>
            </a:pPr>
            <a:r>
              <a:rPr lang="en-US" sz="1600">
                <a:latin typeface="+mn-lt"/>
              </a:rPr>
              <a:t>Performance optimization using clustered </a:t>
            </a:r>
            <a:r>
              <a:rPr lang="en-US" sz="1600" err="1">
                <a:latin typeface="+mn-lt"/>
              </a:rPr>
              <a:t>columnstore</a:t>
            </a:r>
            <a:r>
              <a:rPr lang="en-US" sz="1600">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244282"/>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Create Table with column for JSON string</a:t>
            </a:r>
            <a:endParaRPr lang="en-US" sz="1200"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CREATE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TABLE</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CustomerId</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BIGINT NOT NULL</a:t>
            </a:r>
            <a:r>
              <a:rPr lang="en-US" sz="1200"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Country      </a:t>
            </a:r>
            <a:r>
              <a:rPr lang="en-US" sz="1200" dirty="0">
                <a:solidFill>
                  <a:srgbClr val="0000FF"/>
                </a:solidFill>
                <a:latin typeface="Calibri" panose="020F0502020204030204" pitchFamily="34" charset="0"/>
                <a:cs typeface="Calibri" panose="020F0502020204030204" pitchFamily="34" charset="0"/>
              </a:rPr>
              <a:t>NVARCHAR(150) NOT NULL</a:t>
            </a:r>
            <a:r>
              <a:rPr lang="en-US" sz="1200"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OrderDetails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NVARCHAR(3000) NOT NULL </a:t>
            </a:r>
            <a:r>
              <a:rPr lang="en-US" sz="1200" kern="0" dirty="0">
                <a:solidFill>
                  <a:srgbClr val="008000"/>
                </a:solidFill>
                <a:latin typeface="Calibri" panose="020F0502020204030204" pitchFamily="34" charset="0"/>
                <a:cs typeface="Calibri" panose="020F0502020204030204" pitchFamily="34" charset="0"/>
              </a:rPr>
              <a:t>–- NVARCHAR column for JSON</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DISTRIBUTION</a:t>
            </a:r>
            <a:r>
              <a:rPr lang="en-US" sz="1200" dirty="0">
                <a:solidFill>
                  <a:srgbClr val="000000"/>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ROUND_ROBIN</a:t>
            </a:r>
            <a:r>
              <a:rPr lang="en-US" sz="1200" dirty="0">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kern="0" dirty="0">
                <a:solidFill>
                  <a:srgbClr val="008000"/>
                </a:solidFill>
                <a:latin typeface="Calibri" panose="020F0502020204030204" pitchFamily="34" charset="0"/>
                <a:cs typeface="Calibri" panose="020F0502020204030204" pitchFamily="34" charset="0"/>
              </a:rPr>
              <a:t>-- Populate table with semi-structured data</a:t>
            </a:r>
            <a:endParaRPr lang="en-US" sz="1200"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INSERT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INTO</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( 101, </a:t>
            </a:r>
            <a:r>
              <a:rPr lang="en-US" sz="1200" kern="0" dirty="0">
                <a:solidFill>
                  <a:srgbClr val="008000"/>
                </a:solidFill>
                <a:latin typeface="Calibri" panose="020F0502020204030204" pitchFamily="34" charset="0"/>
                <a:cs typeface="Calibri" panose="020F0502020204030204" pitchFamily="34" charset="0"/>
              </a:rPr>
              <a:t>-- </a:t>
            </a:r>
            <a:r>
              <a:rPr lang="en-US" sz="1200" kern="0" dirty="0" err="1">
                <a:solidFill>
                  <a:srgbClr val="008000"/>
                </a:solidFill>
                <a:latin typeface="Calibri" panose="020F0502020204030204" pitchFamily="34" charset="0"/>
                <a:cs typeface="Calibri" panose="020F0502020204030204" pitchFamily="34" charset="0"/>
              </a:rPr>
              <a:t>CustomerId</a:t>
            </a:r>
            <a:endParaRPr lang="en-US" sz="1200"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'Bahrain'</a:t>
            </a:r>
            <a:r>
              <a:rPr lang="en-US" sz="120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8000"/>
                </a:solidFill>
                <a:latin typeface="Calibri" panose="020F0502020204030204" pitchFamily="34" charset="0"/>
                <a:cs typeface="Calibri" panose="020F0502020204030204" pitchFamily="34" charset="0"/>
              </a:rPr>
              <a:t>-- Country</a:t>
            </a:r>
            <a:endParaRPr lang="en-US" sz="1200"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kern="0" dirty="0">
                <a:solidFill>
                  <a:srgbClr val="FF0000"/>
                </a:solidFill>
                <a:latin typeface="Calibri" panose="020F0502020204030204" pitchFamily="34" charset="0"/>
                <a:cs typeface="Calibri" panose="020F0502020204030204" pitchFamily="34" charset="0"/>
              </a:rPr>
              <a:t>  N</a:t>
            </a:r>
            <a:r>
              <a:rPr lang="en-US" sz="1200" dirty="0">
                <a:solidFill>
                  <a:srgbClr val="FF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200" kern="0" dirty="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200" kern="0" dirty="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200" kern="0" dirty="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200" kern="0" dirty="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200" kern="0" dirty="0">
                <a:solidFill>
                  <a:srgbClr val="FF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 </a:t>
            </a:r>
            <a:r>
              <a:rPr lang="en-US" sz="1200" kern="0" dirty="0">
                <a:solidFill>
                  <a:srgbClr val="008000"/>
                </a:solidFill>
                <a:latin typeface="Calibri" panose="020F0502020204030204" pitchFamily="34" charset="0"/>
                <a:cs typeface="Calibri" panose="020F0502020204030204" pitchFamily="34" charset="0"/>
              </a:rPr>
              <a:t>-- </a:t>
            </a:r>
            <a:r>
              <a:rPr lang="en-US" sz="1200" kern="0" dirty="0" err="1">
                <a:solidFill>
                  <a:srgbClr val="008000"/>
                </a:solidFill>
                <a:latin typeface="Calibri" panose="020F0502020204030204" pitchFamily="34" charset="0"/>
                <a:cs typeface="Calibri" panose="020F0502020204030204" pitchFamily="34" charset="0"/>
              </a:rPr>
              <a:t>OrderDetails</a:t>
            </a:r>
            <a:endParaRPr lang="en-US" sz="1200" kern="0" dirty="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200" kern="0" dirty="0">
                <a:solidFill>
                  <a:srgbClr val="000000"/>
                </a:solidFill>
                <a:latin typeface="Calibri" panose="020F0502020204030204" pitchFamily="34" charset="0"/>
                <a:cs typeface="Calibri" panose="020F0502020204030204" pitchFamily="34" charset="0"/>
              </a:rPr>
              <a:t>)</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128686"/>
          </a:xfrm>
        </p:spPr>
        <p:txBody>
          <a:bodyPr/>
          <a:lstStyle/>
          <a:p>
            <a:r>
              <a:rPr lang="en-US">
                <a:solidFill>
                  <a:schemeClr val="tx2"/>
                </a:solidFill>
              </a:rPr>
              <a:t>Overview</a:t>
            </a:r>
          </a:p>
          <a:p>
            <a:pPr>
              <a:spcBef>
                <a:spcPts val="600"/>
              </a:spcBef>
            </a:pPr>
            <a:r>
              <a:rPr lang="en-US" sz="1600">
                <a:latin typeface="+mn-lt"/>
              </a:rPr>
              <a:t>Read JSON data stored in a string column with the following:</a:t>
            </a:r>
          </a:p>
          <a:p>
            <a:pPr marL="285695" indent="-285695">
              <a:spcBef>
                <a:spcPts val="600"/>
              </a:spcBef>
              <a:buFont typeface="Arial" panose="020B0604020202020204" pitchFamily="34" charset="0"/>
              <a:buChar char="•"/>
            </a:pPr>
            <a:r>
              <a:rPr lang="en-US" sz="1600">
                <a:solidFill>
                  <a:srgbClr val="0000FF"/>
                </a:solidFill>
                <a:latin typeface="+mn-lt"/>
              </a:rPr>
              <a:t>ISJSON – </a:t>
            </a:r>
            <a:r>
              <a:rPr lang="en-US" sz="1600">
                <a:solidFill>
                  <a:schemeClr val="tx1"/>
                </a:solidFill>
                <a:latin typeface="+mn-lt"/>
              </a:rPr>
              <a:t>verify if text is valid JSON</a:t>
            </a:r>
          </a:p>
          <a:p>
            <a:pPr marL="285695" indent="-285695">
              <a:spcBef>
                <a:spcPts val="600"/>
              </a:spcBef>
              <a:buFont typeface="Arial" panose="020B0604020202020204" pitchFamily="34" charset="0"/>
              <a:buChar char="•"/>
            </a:pPr>
            <a:r>
              <a:rPr lang="en-US" sz="1600">
                <a:solidFill>
                  <a:srgbClr val="0000FF"/>
                </a:solidFill>
                <a:latin typeface="+mn-lt"/>
              </a:rPr>
              <a:t>JSON_VALUE </a:t>
            </a:r>
            <a:r>
              <a:rPr lang="en-US" sz="1600">
                <a:latin typeface="+mn-lt"/>
              </a:rPr>
              <a:t>– extract a scalar value from a JSON string</a:t>
            </a:r>
          </a:p>
          <a:p>
            <a:pPr marL="285695" indent="-285695">
              <a:spcBef>
                <a:spcPts val="600"/>
              </a:spcBef>
              <a:buFont typeface="Arial" panose="020B0604020202020204" pitchFamily="34" charset="0"/>
              <a:buChar char="•"/>
            </a:pPr>
            <a:r>
              <a:rPr lang="en-US" sz="1600">
                <a:solidFill>
                  <a:srgbClr val="0000FF"/>
                </a:solidFill>
                <a:latin typeface="+mn-lt"/>
              </a:rPr>
              <a:t>JSON_QUERY </a:t>
            </a:r>
            <a:r>
              <a:rPr lang="en-US" sz="1600">
                <a:latin typeface="+mn-lt"/>
              </a:rPr>
              <a:t>– extract a JSON object or array from a JSON string</a:t>
            </a:r>
          </a:p>
          <a:p>
            <a:pPr>
              <a:spcBef>
                <a:spcPts val="600"/>
              </a:spcBef>
            </a:pPr>
            <a:r>
              <a:rPr lang="en-US" sz="1600">
                <a:solidFill>
                  <a:schemeClr val="tx2"/>
                </a:solidFill>
              </a:rPr>
              <a:t>Benefits</a:t>
            </a:r>
          </a:p>
          <a:p>
            <a:pPr>
              <a:spcBef>
                <a:spcPts val="600"/>
              </a:spcBef>
            </a:pPr>
            <a:r>
              <a:rPr lang="en-US" sz="1600">
                <a:latin typeface="+mn-lt"/>
              </a:rPr>
              <a:t>Ability to get standard columns as well as JSON column</a:t>
            </a:r>
          </a:p>
          <a:p>
            <a:pPr>
              <a:spcBef>
                <a:spcPts val="600"/>
              </a:spcBef>
            </a:pPr>
            <a:r>
              <a:rPr lang="en-US" sz="1600">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270"/>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2" cy="645068"/>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0"/>
            <a:ext cx="4978883" cy="4086244"/>
          </a:xfrm>
        </p:spPr>
        <p:txBody>
          <a:bodyPr/>
          <a:lstStyle/>
          <a:p>
            <a:r>
              <a:rPr lang="en-US">
                <a:solidFill>
                  <a:schemeClr val="tx2"/>
                </a:solidFill>
              </a:rPr>
              <a:t>Overview</a:t>
            </a:r>
          </a:p>
          <a:p>
            <a:pPr>
              <a:spcBef>
                <a:spcPts val="600"/>
              </a:spcBef>
            </a:pPr>
            <a:r>
              <a:rPr lang="en-US" sz="1600">
                <a:latin typeface="+mn-lt"/>
              </a:rPr>
              <a:t>Use standard table columns and values from JSON text in the same analytical query.</a:t>
            </a:r>
          </a:p>
          <a:p>
            <a:pPr>
              <a:spcBef>
                <a:spcPts val="600"/>
              </a:spcBef>
            </a:pPr>
            <a:r>
              <a:rPr lang="en-US" sz="1600">
                <a:latin typeface="+mn-lt"/>
              </a:rPr>
              <a:t>Modify JSON data with the following:</a:t>
            </a:r>
          </a:p>
          <a:p>
            <a:pPr marL="285695" indent="-285695">
              <a:spcBef>
                <a:spcPts val="600"/>
              </a:spcBef>
              <a:buFont typeface="Arial" panose="020B0604020202020204" pitchFamily="34" charset="0"/>
              <a:buChar char="•"/>
            </a:pPr>
            <a:r>
              <a:rPr lang="en-US" sz="1600">
                <a:solidFill>
                  <a:srgbClr val="0000FF"/>
                </a:solidFill>
                <a:latin typeface="+mn-lt"/>
              </a:rPr>
              <a:t>JSON_MODIFY </a:t>
            </a:r>
            <a:r>
              <a:rPr lang="en-US" sz="1600">
                <a:latin typeface="+mn-lt"/>
              </a:rPr>
              <a:t>– modifies a value in a JSON string</a:t>
            </a:r>
          </a:p>
          <a:p>
            <a:pPr marL="285695" indent="-285695">
              <a:spcBef>
                <a:spcPts val="600"/>
              </a:spcBef>
              <a:buFont typeface="Arial" panose="020B0604020202020204" pitchFamily="34" charset="0"/>
              <a:buChar char="•"/>
            </a:pPr>
            <a:r>
              <a:rPr lang="en-US" sz="1600">
                <a:solidFill>
                  <a:srgbClr val="0000FF"/>
                </a:solidFill>
                <a:latin typeface="+mn-lt"/>
              </a:rPr>
              <a:t>OPENJSON</a:t>
            </a:r>
            <a:r>
              <a:rPr lang="en-US" sz="1600">
                <a:latin typeface="+mn-lt"/>
              </a:rPr>
              <a:t> – convert JSON collection to a set of rows and columns</a:t>
            </a:r>
          </a:p>
          <a:p>
            <a:pPr>
              <a:spcBef>
                <a:spcPts val="600"/>
              </a:spcBef>
            </a:pPr>
            <a:endParaRPr lang="en-US" sz="1600">
              <a:latin typeface="+mn-lt"/>
            </a:endParaRPr>
          </a:p>
          <a:p>
            <a:r>
              <a:rPr lang="en-US">
                <a:solidFill>
                  <a:schemeClr val="tx2"/>
                </a:solidFill>
              </a:rPr>
              <a:t>Benefits</a:t>
            </a:r>
          </a:p>
          <a:p>
            <a:r>
              <a:rPr lang="en-US" sz="1600">
                <a:latin typeface="+mn-lt"/>
              </a:rPr>
              <a:t>Flexibility to update JSON string using T-SQL</a:t>
            </a:r>
          </a:p>
          <a:p>
            <a:r>
              <a:rPr lang="en-US" sz="1600">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17"/>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68"/>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901415"/>
          </a:xfrm>
        </p:spPr>
        <p:txBody>
          <a:bodyPr/>
          <a:lstStyle/>
          <a:p>
            <a:r>
              <a:rPr lang="en-US" dirty="0">
                <a:solidFill>
                  <a:schemeClr val="tx2"/>
                </a:solidFill>
              </a:rPr>
              <a:t>Overview</a:t>
            </a:r>
          </a:p>
          <a:p>
            <a:pPr>
              <a:spcBef>
                <a:spcPts val="600"/>
              </a:spcBef>
            </a:pPr>
            <a:r>
              <a:rPr lang="en-US" sz="1600" dirty="0">
                <a:latin typeface="+mn-lt"/>
              </a:rPr>
              <a:t>It is a group of one or more SQL statements or a reference to a Microsoft .NET Framework common language runtime (CLR) method.</a:t>
            </a:r>
          </a:p>
          <a:p>
            <a:pPr>
              <a:spcBef>
                <a:spcPts val="600"/>
              </a:spcBef>
            </a:pPr>
            <a:r>
              <a:rPr lang="en-US" sz="1600" dirty="0">
                <a:latin typeface="+mn-lt"/>
              </a:rPr>
              <a:t>Promotes flexibility and modularity.</a:t>
            </a:r>
          </a:p>
          <a:p>
            <a:pPr>
              <a:spcBef>
                <a:spcPts val="600"/>
              </a:spcBef>
            </a:pPr>
            <a:r>
              <a:rPr lang="en-US" sz="1600" dirty="0">
                <a:latin typeface="+mn-lt"/>
              </a:rPr>
              <a:t>Supports parameters and nesting.</a:t>
            </a:r>
          </a:p>
          <a:p>
            <a:pPr>
              <a:spcBef>
                <a:spcPts val="600"/>
              </a:spcBef>
            </a:pPr>
            <a:endParaRPr lang="en-US" sz="1600" dirty="0">
              <a:latin typeface="+mn-lt"/>
            </a:endParaRPr>
          </a:p>
          <a:p>
            <a:r>
              <a:rPr lang="en-US" dirty="0">
                <a:solidFill>
                  <a:schemeClr val="tx2"/>
                </a:solidFill>
              </a:rPr>
              <a:t>Benefits</a:t>
            </a:r>
          </a:p>
          <a:p>
            <a:pPr>
              <a:spcBef>
                <a:spcPts val="600"/>
              </a:spcBef>
            </a:pPr>
            <a:r>
              <a:rPr lang="en-US" sz="1600" dirty="0">
                <a:latin typeface="+mn-lt"/>
              </a:rPr>
              <a:t>Reduced server/client network traffic, improved performance</a:t>
            </a:r>
          </a:p>
          <a:p>
            <a:pPr>
              <a:spcBef>
                <a:spcPts val="600"/>
              </a:spcBef>
            </a:pPr>
            <a:r>
              <a:rPr lang="en-US" sz="1600" dirty="0">
                <a:latin typeface="+mn-lt"/>
              </a:rPr>
              <a:t>Stronger security</a:t>
            </a:r>
          </a:p>
          <a:p>
            <a:pPr>
              <a:spcBef>
                <a:spcPts val="600"/>
              </a:spcBef>
            </a:pPr>
            <a:r>
              <a:rPr lang="en-US" sz="1600" dirty="0">
                <a:latin typeface="+mn-lt"/>
              </a:rPr>
              <a:t>Easy maintenance</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2917693"/>
          </a:xfrm>
          <a:prstGeom prst="rect">
            <a:avLst/>
          </a:prstGeom>
          <a:ln>
            <a:solidFill>
              <a:schemeClr val="bg2">
                <a:lumMod val="50000"/>
              </a:schemeClr>
            </a:solidFill>
          </a:ln>
        </p:spPr>
        <p:txBody>
          <a:bodyPr>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CREATE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PROCEDURE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HumanResources</a:t>
            </a:r>
            <a:r>
              <a:rPr lang="en-US" sz="1200" kern="0" dirty="0" err="1">
                <a:solidFill>
                  <a:srgbClr val="80808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uspGetAllEmployees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NOCOUNT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ON</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FirstName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JobTitle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Department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HumanResources</a:t>
            </a:r>
            <a:r>
              <a:rPr lang="en-US" sz="1200" kern="0" dirty="0" err="1">
                <a:solidFill>
                  <a:srgbClr val="80808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vEmployeeDepartment</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GO</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8000"/>
                </a:solidFill>
                <a:latin typeface="Calibri" panose="020F0502020204030204" pitchFamily="34" charset="0"/>
                <a:cs typeface="Calibri" panose="020F0502020204030204" pitchFamily="34" charset="0"/>
              </a:rPr>
              <a:t>-- Execute a stored procedures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EXECUTE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HumanResources</a:t>
            </a:r>
            <a:r>
              <a:rPr lang="en-US" sz="1200" kern="0" dirty="0" err="1">
                <a:solidFill>
                  <a:srgbClr val="80808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uspGetAllEmployees</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GO</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8000"/>
                </a:solidFill>
                <a:latin typeface="Calibri" panose="020F0502020204030204" pitchFamily="34" charset="0"/>
                <a:cs typeface="Calibri" panose="020F0502020204030204" pitchFamily="34" charset="0"/>
              </a:rPr>
              <a:t>-- Or  </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EXEC</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HumanResources</a:t>
            </a:r>
            <a:r>
              <a:rPr lang="en-US" sz="1200" kern="0" dirty="0" err="1">
                <a:solidFill>
                  <a:srgbClr val="80808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uspGetAllEmployees</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GO</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err="1">
                <a:solidFill>
                  <a:srgbClr val="000000"/>
                </a:solidFill>
                <a:latin typeface="Calibri" panose="020F0502020204030204" pitchFamily="34" charset="0"/>
                <a:cs typeface="Calibri" panose="020F0502020204030204" pitchFamily="34" charset="0"/>
              </a:rPr>
              <a:t>HumanResources</a:t>
            </a:r>
            <a:r>
              <a:rPr lang="en-US" sz="1200" kern="0" dirty="0" err="1">
                <a:solidFill>
                  <a:srgbClr val="80808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uspGetAllEmployees</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3200"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0"/>
            <a:ext cx="11651870" cy="2843582"/>
          </a:xfrm>
        </p:spPr>
        <p:txBody>
          <a:bodyPr/>
          <a:lstStyle/>
          <a:p>
            <a:pPr>
              <a:lnSpc>
                <a:spcPct val="100000"/>
              </a:lnSpc>
            </a:pPr>
            <a:r>
              <a:rPr lang="en-US" sz="2800" dirty="0"/>
              <a:t>Query JSON using Azure Synapse SQL in conjunction with T-SQL OPENJSON, JSON_VALUE, and JSON_Query statements. </a:t>
            </a:r>
          </a:p>
          <a:p>
            <a:pPr>
              <a:lnSpc>
                <a:spcPct val="100000"/>
              </a:lnSpc>
            </a:pPr>
            <a:r>
              <a:rPr lang="en-US" sz="2800" dirty="0"/>
              <a:t>Modify JSON data during UPDATE using the JSON_MODIFY statement.</a:t>
            </a:r>
          </a:p>
          <a:p>
            <a:pPr>
              <a:lnSpc>
                <a:spcPct val="100000"/>
              </a:lnSpc>
            </a:pPr>
            <a:r>
              <a:rPr lang="en-US" sz="2800" dirty="0"/>
              <a:t>Use APPROXIMATE_COUNT_DISTINCT for better count query performance- results within average 2% accuracy of the true count.</a:t>
            </a:r>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0"/>
            <a:ext cx="11651870" cy="5018337"/>
          </a:xfrm>
        </p:spPr>
        <p:txBody>
          <a:bodyPr/>
          <a:lstStyle/>
          <a:p>
            <a:pPr lvl="1">
              <a:lnSpc>
                <a:spcPct val="100000"/>
              </a:lnSpc>
            </a:pPr>
            <a:r>
              <a:rPr lang="en-US" sz="2800" dirty="0"/>
              <a:t>Hash Distribution: </a:t>
            </a:r>
          </a:p>
          <a:p>
            <a:pPr lvl="2">
              <a:lnSpc>
                <a:spcPct val="100000"/>
              </a:lnSpc>
            </a:pPr>
            <a:r>
              <a:rPr lang="en-US" sz="2408" dirty="0"/>
              <a:t>Small fact tables exceeding several GBs with frequent inserts should use a hash distribution.</a:t>
            </a:r>
          </a:p>
          <a:p>
            <a:pPr lvl="1">
              <a:lnSpc>
                <a:spcPct val="100000"/>
              </a:lnSpc>
            </a:pPr>
            <a:r>
              <a:rPr lang="en-US" sz="2800"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lvl="1">
              <a:lnSpc>
                <a:spcPct val="100000"/>
              </a:lnSpc>
            </a:pPr>
            <a:r>
              <a:rPr lang="en-US" sz="2800"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2"/>
            <a:ext cx="5925911" cy="5324613"/>
          </a:xfrm>
        </p:spPr>
        <p:txBody>
          <a:bodyPr/>
          <a:lstStyle/>
          <a:p>
            <a:r>
              <a:rPr lang="en-US" dirty="0">
                <a:solidFill>
                  <a:schemeClr val="tx2"/>
                </a:solidFill>
              </a:rPr>
              <a:t>Overview</a:t>
            </a:r>
          </a:p>
          <a:p>
            <a:pPr lvl="1"/>
            <a:r>
              <a:rPr lang="en-US" dirty="0"/>
              <a:t>Statistics are automatically created and maintained for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695" lvl="1" indent="-285695">
              <a:buFont typeface="Arial" panose="020B0604020202020204" pitchFamily="34" charset="0"/>
              <a:buChar char="•"/>
            </a:pPr>
            <a:r>
              <a:rPr lang="en-US" dirty="0"/>
              <a:t>There was a data change on an empty table</a:t>
            </a:r>
          </a:p>
          <a:p>
            <a:pPr marL="285695" lvl="1" indent="-285695">
              <a:buFont typeface="Arial" panose="020B0604020202020204" pitchFamily="34" charset="0"/>
              <a:buChar char="•"/>
            </a:pPr>
            <a:r>
              <a:rPr lang="en-US" dirty="0"/>
              <a:t>The number of rows in the table at time of statistics creation was 500 or less, and more than 500 rows have been updated</a:t>
            </a:r>
          </a:p>
          <a:p>
            <a:pPr marL="285695" lvl="1" indent="-285695">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6553137" y="962277"/>
            <a:ext cx="5342767" cy="4525341"/>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Turn on/off auto-create statistics settings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ALTER DATABASE </a:t>
            </a:r>
            <a:r>
              <a:rPr lang="en-US" sz="1200" dirty="0">
                <a:solidFill>
                  <a:srgbClr val="494949"/>
                </a:solidFill>
                <a:latin typeface="Calibri" panose="020F0502020204030204" pitchFamily="34" charset="0"/>
                <a:cs typeface="Calibri" panose="020F0502020204030204" pitchFamily="34" charset="0"/>
              </a:rPr>
              <a:t>{</a:t>
            </a:r>
            <a:r>
              <a:rPr lang="en-US" sz="1200" dirty="0" err="1">
                <a:solidFill>
                  <a:srgbClr val="494949"/>
                </a:solidFill>
                <a:latin typeface="Calibri" panose="020F0502020204030204" pitchFamily="34" charset="0"/>
                <a:cs typeface="Calibri" panose="020F0502020204030204" pitchFamily="34" charset="0"/>
              </a:rPr>
              <a:t>database_name</a:t>
            </a:r>
            <a:r>
              <a:rPr lang="en-US" sz="1200" dirty="0">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SET AUTO_CREATE_STATISTICS </a:t>
            </a:r>
            <a:r>
              <a:rPr lang="en-US" sz="1200" dirty="0">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200" dirty="0">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Turn on/off auto-update statistics settings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ALTER DATABASE </a:t>
            </a:r>
            <a:r>
              <a:rPr lang="en-US" sz="1200" dirty="0">
                <a:solidFill>
                  <a:srgbClr val="494949"/>
                </a:solidFill>
                <a:latin typeface="Calibri" panose="020F0502020204030204" pitchFamily="34" charset="0"/>
                <a:cs typeface="Calibri" panose="020F0502020204030204" pitchFamily="34" charset="0"/>
              </a:rPr>
              <a:t>{</a:t>
            </a:r>
            <a:r>
              <a:rPr lang="en-US" sz="1200" dirty="0" err="1">
                <a:solidFill>
                  <a:srgbClr val="494949"/>
                </a:solidFill>
                <a:latin typeface="Calibri" panose="020F0502020204030204" pitchFamily="34" charset="0"/>
                <a:cs typeface="Calibri" panose="020F0502020204030204" pitchFamily="34" charset="0"/>
              </a:rPr>
              <a:t>database_name</a:t>
            </a:r>
            <a:r>
              <a:rPr lang="en-US" sz="1200" dirty="0">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SET AUTO_UPDATE_STATISTICS </a:t>
            </a:r>
            <a:r>
              <a:rPr lang="en-US" sz="1200" dirty="0">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200" dirty="0">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Configure synchronous/asynchronous update</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ALTER DATABASE </a:t>
            </a:r>
            <a:r>
              <a:rPr lang="en-US" sz="1200" dirty="0">
                <a:solidFill>
                  <a:srgbClr val="494949"/>
                </a:solidFill>
                <a:latin typeface="Calibri" panose="020F0502020204030204" pitchFamily="34" charset="0"/>
                <a:cs typeface="Calibri" panose="020F0502020204030204" pitchFamily="34" charset="0"/>
              </a:rPr>
              <a:t>{</a:t>
            </a:r>
            <a:r>
              <a:rPr lang="en-US" sz="1200" dirty="0" err="1">
                <a:solidFill>
                  <a:srgbClr val="494949"/>
                </a:solidFill>
                <a:latin typeface="Calibri" panose="020F0502020204030204" pitchFamily="34" charset="0"/>
                <a:cs typeface="Calibri" panose="020F0502020204030204" pitchFamily="34" charset="0"/>
              </a:rPr>
              <a:t>database_name</a:t>
            </a:r>
            <a:r>
              <a:rPr lang="en-US" sz="1200" dirty="0">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SET AUTO_UPDATE_STATISTICS_ASYNC </a:t>
            </a:r>
            <a:r>
              <a:rPr lang="en-US" sz="1200" dirty="0">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200" dirty="0">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494949"/>
                </a:solidFill>
                <a:latin typeface="Calibri" panose="020F0502020204030204" pitchFamily="34" charset="0"/>
                <a:cs typeface="Calibri" panose="020F0502020204030204" pitchFamily="34" charset="0"/>
              </a:rPr>
              <a:t>is_auto_create_stats_on</a:t>
            </a:r>
            <a:r>
              <a:rPr lang="en-US" sz="1200" dirty="0">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494949"/>
                </a:solidFill>
                <a:latin typeface="Calibri" panose="020F0502020204030204" pitchFamily="34" charset="0"/>
                <a:cs typeface="Calibri" panose="020F0502020204030204" pitchFamily="34" charset="0"/>
              </a:rPr>
              <a:t>	</a:t>
            </a:r>
            <a:r>
              <a:rPr lang="en-US" sz="1200" dirty="0" err="1">
                <a:solidFill>
                  <a:srgbClr val="494949"/>
                </a:solidFill>
                <a:latin typeface="Calibri" panose="020F0502020204030204" pitchFamily="34" charset="0"/>
                <a:cs typeface="Calibri" panose="020F0502020204030204" pitchFamily="34" charset="0"/>
              </a:rPr>
              <a:t>is_auto_update_stats_on</a:t>
            </a:r>
            <a:r>
              <a:rPr lang="en-US" sz="1200" dirty="0">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494949"/>
                </a:solidFill>
                <a:latin typeface="Calibri" panose="020F0502020204030204" pitchFamily="34" charset="0"/>
                <a:cs typeface="Calibri" panose="020F0502020204030204" pitchFamily="34" charset="0"/>
              </a:rPr>
              <a:t>	</a:t>
            </a:r>
            <a:r>
              <a:rPr lang="en-US" sz="1200" dirty="0" err="1">
                <a:solidFill>
                  <a:srgbClr val="494949"/>
                </a:solidFill>
                <a:latin typeface="Calibri" panose="020F0502020204030204" pitchFamily="34" charset="0"/>
                <a:cs typeface="Calibri" panose="020F0502020204030204" pitchFamily="34" charset="0"/>
              </a:rPr>
              <a:t>is_auto_update_stats_async_on</a:t>
            </a:r>
            <a:endParaRPr lang="en-US" sz="1200" dirty="0">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494949"/>
                </a:solidFill>
                <a:latin typeface="Calibri" panose="020F0502020204030204" pitchFamily="34" charset="0"/>
                <a:cs typeface="Calibri" panose="020F0502020204030204" pitchFamily="34" charset="0"/>
              </a:rPr>
              <a:t>	</a:t>
            </a:r>
            <a:r>
              <a:rPr lang="en-US" sz="1200" dirty="0" err="1">
                <a:solidFill>
                  <a:srgbClr val="494949"/>
                </a:solidFill>
                <a:latin typeface="Calibri" panose="020F0502020204030204" pitchFamily="34" charset="0"/>
                <a:cs typeface="Calibri" panose="020F0502020204030204" pitchFamily="34" charset="0"/>
              </a:rPr>
              <a:t>sys.databases</a:t>
            </a:r>
            <a:endParaRPr lang="en-US" sz="1200" dirty="0">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1435781"/>
            <a:ext cx="11018520" cy="3807837"/>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Partitions </a:t>
            </a:r>
            <a:r>
              <a:rPr lang="en-US" spc="-10" dirty="0">
                <a:latin typeface="Calibri"/>
                <a:cs typeface="Calibri"/>
              </a:rPr>
              <a:t>can </a:t>
            </a:r>
            <a:r>
              <a:rPr lang="en-US" spc="-5" dirty="0">
                <a:latin typeface="Calibri"/>
                <a:cs typeface="Calibri"/>
              </a:rPr>
              <a:t>be </a:t>
            </a:r>
            <a:r>
              <a:rPr lang="en-US" spc="-15" dirty="0">
                <a:latin typeface="Calibri"/>
                <a:cs typeface="Calibri"/>
              </a:rPr>
              <a:t>useful </a:t>
            </a:r>
            <a:r>
              <a:rPr lang="en-US" spc="-5" dirty="0">
                <a:latin typeface="Calibri"/>
                <a:cs typeface="Calibri"/>
              </a:rPr>
              <a:t>when </a:t>
            </a:r>
            <a:r>
              <a:rPr lang="en-US" spc="-15" dirty="0">
                <a:latin typeface="Calibri"/>
                <a:cs typeface="Calibri"/>
              </a:rPr>
              <a:t>maintaining current </a:t>
            </a:r>
            <a:r>
              <a:rPr lang="en-US" spc="-25" dirty="0">
                <a:latin typeface="Calibri"/>
                <a:cs typeface="Calibri"/>
              </a:rPr>
              <a:t>rows </a:t>
            </a:r>
            <a:r>
              <a:rPr lang="en-US" spc="-5" dirty="0">
                <a:latin typeface="Calibri"/>
                <a:cs typeface="Calibri"/>
              </a:rPr>
              <a:t>in </a:t>
            </a:r>
            <a:r>
              <a:rPr lang="en-US" spc="-10" dirty="0">
                <a:latin typeface="Calibri"/>
                <a:cs typeface="Calibri"/>
              </a:rPr>
              <a:t>very </a:t>
            </a:r>
            <a:r>
              <a:rPr lang="en-US" spc="-15" dirty="0">
                <a:latin typeface="Calibri"/>
                <a:cs typeface="Calibri"/>
              </a:rPr>
              <a:t>large  </a:t>
            </a:r>
            <a:r>
              <a:rPr lang="en-US" spc="-20" dirty="0">
                <a:latin typeface="Calibri"/>
                <a:cs typeface="Calibri"/>
              </a:rPr>
              <a:t>fact </a:t>
            </a:r>
            <a:r>
              <a:rPr lang="en-US" spc="-10" dirty="0">
                <a:latin typeface="Calibri"/>
                <a:cs typeface="Calibri"/>
              </a:rPr>
              <a:t>tables. </a:t>
            </a:r>
            <a:r>
              <a:rPr lang="en-US" spc="-15" dirty="0">
                <a:latin typeface="Calibri"/>
                <a:cs typeface="Calibri"/>
              </a:rPr>
              <a:t>Partition </a:t>
            </a:r>
            <a:r>
              <a:rPr lang="en-US" spc="-10" dirty="0">
                <a:latin typeface="Calibri"/>
                <a:cs typeface="Calibri"/>
              </a:rPr>
              <a:t>switching </a:t>
            </a:r>
            <a:r>
              <a:rPr lang="en-US" spc="-5" dirty="0">
                <a:latin typeface="Calibri"/>
                <a:cs typeface="Calibri"/>
              </a:rPr>
              <a:t>is a </a:t>
            </a:r>
            <a:r>
              <a:rPr lang="en-US" spc="-15" dirty="0">
                <a:latin typeface="Calibri"/>
                <a:cs typeface="Calibri"/>
              </a:rPr>
              <a:t>good alternative </a:t>
            </a:r>
            <a:r>
              <a:rPr lang="en-US" spc="-20" dirty="0">
                <a:latin typeface="Calibri"/>
                <a:cs typeface="Calibri"/>
              </a:rPr>
              <a:t>to </a:t>
            </a:r>
            <a:r>
              <a:rPr lang="en-US" spc="-5" dirty="0">
                <a:latin typeface="Calibri"/>
                <a:cs typeface="Calibri"/>
              </a:rPr>
              <a:t>full</a:t>
            </a:r>
            <a:r>
              <a:rPr lang="en-US" spc="204" dirty="0">
                <a:latin typeface="Calibri"/>
                <a:cs typeface="Calibri"/>
              </a:rPr>
              <a:t> </a:t>
            </a:r>
            <a:r>
              <a:rPr lang="en-US" spc="-55" dirty="0">
                <a:latin typeface="Calibri"/>
                <a:cs typeface="Calibri"/>
              </a:rPr>
              <a:t>CTAS</a:t>
            </a:r>
            <a:endParaRPr lang="en-US" dirty="0">
              <a:latin typeface="Calibri"/>
              <a:cs typeface="Calibri"/>
            </a:endParaRPr>
          </a:p>
          <a:p>
            <a:pPr>
              <a:spcBef>
                <a:spcPts val="15"/>
              </a:spcBef>
              <a:buFont typeface="Arial"/>
              <a:buChar char="•"/>
            </a:pPr>
            <a:endParaRPr lang="en-US" sz="3921" dirty="0">
              <a:latin typeface="Calibri"/>
              <a:cs typeface="Calibri"/>
            </a:endParaRPr>
          </a:p>
          <a:p>
            <a:pPr marL="241254" marR="321883" indent="-229191">
              <a:lnSpc>
                <a:spcPts val="3029"/>
              </a:lnSpc>
              <a:buFont typeface="Arial"/>
              <a:buChar char="•"/>
              <a:tabLst>
                <a:tab pos="241889" algn="l"/>
              </a:tabLst>
            </a:pPr>
            <a:r>
              <a:rPr lang="en-US" spc="-15" dirty="0">
                <a:latin typeface="Calibri"/>
                <a:cs typeface="Calibri"/>
              </a:rPr>
              <a:t>Partitioning </a:t>
            </a:r>
            <a:r>
              <a:rPr lang="en-US" spc="-5" dirty="0">
                <a:latin typeface="Calibri"/>
                <a:cs typeface="Calibri"/>
              </a:rPr>
              <a:t>CCIs </a:t>
            </a:r>
            <a:r>
              <a:rPr lang="en-US" spc="-10" dirty="0">
                <a:latin typeface="Calibri"/>
                <a:cs typeface="Calibri"/>
              </a:rPr>
              <a:t>is only useful </a:t>
            </a:r>
            <a:r>
              <a:rPr lang="en-US" spc="-5" dirty="0">
                <a:latin typeface="Calibri"/>
                <a:cs typeface="Calibri"/>
              </a:rPr>
              <a:t>when the </a:t>
            </a:r>
            <a:r>
              <a:rPr lang="en-US" spc="-25" dirty="0">
                <a:latin typeface="Calibri"/>
                <a:cs typeface="Calibri"/>
              </a:rPr>
              <a:t>row </a:t>
            </a:r>
            <a:r>
              <a:rPr lang="en-US" spc="-15" dirty="0">
                <a:latin typeface="Calibri"/>
                <a:cs typeface="Calibri"/>
              </a:rPr>
              <a:t>count </a:t>
            </a:r>
            <a:r>
              <a:rPr lang="en-US" spc="-5" dirty="0">
                <a:latin typeface="Calibri"/>
                <a:cs typeface="Calibri"/>
              </a:rPr>
              <a:t>is </a:t>
            </a:r>
            <a:r>
              <a:rPr lang="en-US" spc="-15" dirty="0">
                <a:latin typeface="Calibri"/>
                <a:cs typeface="Calibri"/>
              </a:rPr>
              <a:t>greater </a:t>
            </a:r>
            <a:r>
              <a:rPr lang="en-US" spc="-5" dirty="0">
                <a:latin typeface="Calibri"/>
                <a:cs typeface="Calibri"/>
              </a:rPr>
              <a:t>than  60million *</a:t>
            </a:r>
            <a:r>
              <a:rPr lang="en-US" spc="35" dirty="0">
                <a:latin typeface="Calibri"/>
                <a:cs typeface="Calibri"/>
              </a:rPr>
              <a:t> </a:t>
            </a:r>
            <a:r>
              <a:rPr lang="en-US" spc="-10" dirty="0">
                <a:latin typeface="Calibri"/>
                <a:cs typeface="Calibri"/>
              </a:rPr>
              <a:t>#partitions</a:t>
            </a:r>
            <a:endParaRPr lang="en-US" dirty="0">
              <a:latin typeface="Calibri"/>
              <a:cs typeface="Calibri"/>
            </a:endParaRPr>
          </a:p>
          <a:p>
            <a:pPr>
              <a:buFont typeface="Arial"/>
              <a:buChar char="•"/>
            </a:pPr>
            <a:endParaRPr lang="en-US" sz="3529" dirty="0">
              <a:latin typeface="Calibri"/>
              <a:cs typeface="Calibri"/>
            </a:endParaRPr>
          </a:p>
          <a:p>
            <a:pPr marL="241254" indent="-229191">
              <a:spcBef>
                <a:spcPts val="5"/>
              </a:spcBef>
              <a:buFont typeface="Arial"/>
              <a:buChar char="•"/>
              <a:tabLst>
                <a:tab pos="241889" algn="l"/>
              </a:tabLst>
            </a:pPr>
            <a:r>
              <a:rPr lang="en-US" spc="-5" dirty="0">
                <a:latin typeface="Calibri"/>
                <a:cs typeface="Calibri"/>
              </a:rPr>
              <a:t>In </a:t>
            </a:r>
            <a:r>
              <a:rPr lang="en-US" spc="-15" dirty="0">
                <a:latin typeface="Calibri"/>
                <a:cs typeface="Calibri"/>
              </a:rPr>
              <a:t>general, </a:t>
            </a:r>
            <a:r>
              <a:rPr lang="en-US" spc="-20" dirty="0">
                <a:latin typeface="Calibri"/>
                <a:cs typeface="Calibri"/>
              </a:rPr>
              <a:t>avoid </a:t>
            </a:r>
            <a:r>
              <a:rPr lang="en-US" spc="-10" dirty="0">
                <a:latin typeface="Calibri"/>
                <a:cs typeface="Calibri"/>
              </a:rPr>
              <a:t>partitions, particularly </a:t>
            </a:r>
            <a:r>
              <a:rPr lang="en-US" spc="-5" dirty="0">
                <a:latin typeface="Calibri"/>
                <a:cs typeface="Calibri"/>
              </a:rPr>
              <a:t>in</a:t>
            </a:r>
            <a:r>
              <a:rPr lang="en-US" spc="90" dirty="0">
                <a:latin typeface="Calibri"/>
                <a:cs typeface="Calibri"/>
              </a:rPr>
              <a:t> </a:t>
            </a:r>
            <a:r>
              <a:rPr lang="en-US" spc="-10" dirty="0">
                <a:latin typeface="Calibri"/>
                <a:cs typeface="Calibri"/>
              </a:rPr>
              <a:t>POCs</a:t>
            </a:r>
            <a:endParaRPr lang="en-US" dirty="0">
              <a:latin typeface="Calibri"/>
              <a:cs typeface="Calibri"/>
            </a:endParaRPr>
          </a:p>
          <a:p>
            <a:endParaRPr lang="en-US"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603453"/>
          </a:xfrm>
        </p:spPr>
        <p:txBody>
          <a:bodyPr/>
          <a:lstStyle/>
          <a:p>
            <a:r>
              <a:rPr lang="en-US" dirty="0"/>
              <a:t>CSA10P</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435780"/>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32</a:t>
            </a:fld>
            <a:endParaRPr lang="en-US"/>
          </a:p>
        </p:txBody>
      </p:sp>
    </p:spTree>
    <p:extLst>
      <p:ext uri="{BB962C8B-B14F-4D97-AF65-F5344CB8AC3E}">
        <p14:creationId xmlns:p14="http://schemas.microsoft.com/office/powerpoint/2010/main" val="409181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603453"/>
          </a:xfrm>
        </p:spPr>
        <p:txBody>
          <a:bodyPr/>
          <a:lstStyle/>
          <a:p>
            <a:r>
              <a:rPr lang="en-US"/>
              <a:t>CSA13P</a:t>
            </a:r>
            <a:endParaRPr lang="en-US" dirty="0"/>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Index design</a:t>
            </a:r>
          </a:p>
          <a:p>
            <a:pPr marL="281677" lvl="1" indent="0">
              <a:buNone/>
            </a:pPr>
            <a:r>
              <a:rPr lang="en-US" sz="1765" dirty="0">
                <a:solidFill>
                  <a:schemeClr val="tx1"/>
                </a:solidFill>
              </a:rPr>
              <a:t>Clustered </a:t>
            </a:r>
            <a:r>
              <a:rPr lang="en-US" sz="1765" dirty="0" err="1">
                <a:solidFill>
                  <a:schemeClr val="tx1"/>
                </a:solidFill>
              </a:rPr>
              <a:t>columnstore</a:t>
            </a:r>
            <a:r>
              <a:rPr lang="en-US" sz="1765" dirty="0">
                <a:solidFill>
                  <a:schemeClr val="tx1"/>
                </a:solidFill>
              </a:rPr>
              <a:t> index and ordered variant, clustered index, heap and non-clustered index.</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 Anti-Patterns</a:t>
            </a:r>
          </a:p>
          <a:p>
            <a:pPr marL="281677" lvl="1" indent="0">
              <a:buNone/>
            </a:pPr>
            <a:r>
              <a:rPr lang="en-US" sz="1765" dirty="0">
                <a:solidFill>
                  <a:schemeClr val="tx1"/>
                </a:solidFill>
              </a:rPr>
              <a:t>Approaches the impede or limit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681964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281170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397390413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0"/>
            <a:ext cx="11651870" cy="2843582"/>
          </a:xfrm>
        </p:spPr>
        <p:txBody>
          <a:bodyPr/>
          <a:lstStyle/>
          <a:p>
            <a:pPr>
              <a:lnSpc>
                <a:spcPct val="100000"/>
              </a:lnSpc>
            </a:pPr>
            <a:r>
              <a:rPr lang="en-US" sz="2800" dirty="0"/>
              <a:t>Use result-set caching to improve query performance when the same queries are executed repeatedly against mainly static data. </a:t>
            </a:r>
          </a:p>
          <a:p>
            <a:pPr>
              <a:lnSpc>
                <a:spcPct val="100000"/>
              </a:lnSpc>
            </a:pPr>
            <a:r>
              <a:rPr lang="en-US" sz="2800" dirty="0"/>
              <a:t>Result-set cache is invalidated and refreshed when underlying table data changes or the query code changes</a:t>
            </a:r>
          </a:p>
          <a:p>
            <a:pPr>
              <a:lnSpc>
                <a:spcPct val="100000"/>
              </a:lnSpc>
            </a:pPr>
            <a:r>
              <a:rPr lang="en-US" sz="2800" dirty="0"/>
              <a:t>Result-set cache persists when SQL Pool is paused and resumed.</a:t>
            </a:r>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Result set caching motivated</a:t>
            </a:r>
          </a:p>
        </p:txBody>
      </p:sp>
    </p:spTree>
    <p:extLst>
      <p:ext uri="{BB962C8B-B14F-4D97-AF65-F5344CB8AC3E}">
        <p14:creationId xmlns:p14="http://schemas.microsoft.com/office/powerpoint/2010/main" val="21230772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Result Set Cache</a:t>
            </a:r>
          </a:p>
        </p:txBody>
      </p:sp>
      <p:sp>
        <p:nvSpPr>
          <p:cNvPr id="8" name="Text Placeholder 7">
            <a:extLst>
              <a:ext uri="{FF2B5EF4-FFF2-40B4-BE49-F238E27FC236}">
                <a16:creationId xmlns:a16="http://schemas.microsoft.com/office/drawing/2014/main" id="{95853AD9-9C55-4C41-A047-8EDB2D23A339}"/>
              </a:ext>
            </a:extLst>
          </p:cNvPr>
          <p:cNvSpPr>
            <a:spLocks noGrp="1"/>
          </p:cNvSpPr>
          <p:nvPr>
            <p:ph type="body" sz="quarter" idx="10"/>
          </p:nvPr>
        </p:nvSpPr>
        <p:spPr>
          <a:xfrm>
            <a:off x="584201" y="1435781"/>
            <a:ext cx="11018520" cy="4247490"/>
          </a:xfrm>
        </p:spPr>
        <p:txBody>
          <a:bodyPr/>
          <a:lstStyle/>
          <a:p>
            <a:pPr marL="241254" marR="287599" indent="-229191" algn="just">
              <a:lnSpc>
                <a:spcPct val="90000"/>
              </a:lnSpc>
              <a:spcBef>
                <a:spcPts val="430"/>
              </a:spcBef>
              <a:buFont typeface="Arial"/>
              <a:buChar char="•"/>
              <a:tabLst>
                <a:tab pos="241889" algn="l"/>
              </a:tabLst>
            </a:pPr>
            <a:r>
              <a:rPr lang="en-US" spc="-10" dirty="0">
                <a:latin typeface="Calibri"/>
                <a:cs typeface="Calibri"/>
              </a:rPr>
              <a:t>Cache </a:t>
            </a:r>
            <a:r>
              <a:rPr lang="en-US" spc="-5" dirty="0">
                <a:latin typeface="Calibri"/>
                <a:cs typeface="Calibri"/>
              </a:rPr>
              <a:t>the </a:t>
            </a:r>
            <a:r>
              <a:rPr lang="en-US" spc="-10" dirty="0">
                <a:latin typeface="Calibri"/>
                <a:cs typeface="Calibri"/>
              </a:rPr>
              <a:t>results </a:t>
            </a:r>
            <a:r>
              <a:rPr lang="en-US" spc="-5" dirty="0">
                <a:latin typeface="Calibri"/>
                <a:cs typeface="Calibri"/>
              </a:rPr>
              <a:t>of a </a:t>
            </a:r>
            <a:r>
              <a:rPr lang="en-US" spc="-10" dirty="0">
                <a:latin typeface="Calibri"/>
                <a:cs typeface="Calibri"/>
              </a:rPr>
              <a:t>query </a:t>
            </a:r>
            <a:r>
              <a:rPr lang="en-US" spc="-5" dirty="0">
                <a:latin typeface="Calibri"/>
                <a:cs typeface="Calibri"/>
              </a:rPr>
              <a:t>in </a:t>
            </a:r>
            <a:r>
              <a:rPr lang="en-US" spc="-20" dirty="0">
                <a:latin typeface="Calibri"/>
                <a:cs typeface="Calibri"/>
              </a:rPr>
              <a:t>DW </a:t>
            </a:r>
            <a:r>
              <a:rPr lang="en-US" spc="-25" dirty="0">
                <a:latin typeface="Calibri"/>
                <a:cs typeface="Calibri"/>
              </a:rPr>
              <a:t>storage. </a:t>
            </a:r>
            <a:r>
              <a:rPr lang="en-US" spc="-5" dirty="0">
                <a:latin typeface="Calibri"/>
                <a:cs typeface="Calibri"/>
              </a:rPr>
              <a:t>This enables </a:t>
            </a:r>
            <a:r>
              <a:rPr lang="en-US" spc="-20" dirty="0">
                <a:latin typeface="Calibri"/>
                <a:cs typeface="Calibri"/>
              </a:rPr>
              <a:t>interactive  </a:t>
            </a:r>
            <a:r>
              <a:rPr lang="en-US" spc="-10" dirty="0">
                <a:latin typeface="Calibri"/>
                <a:cs typeface="Calibri"/>
              </a:rPr>
              <a:t>response </a:t>
            </a:r>
            <a:r>
              <a:rPr lang="en-US" spc="-5" dirty="0">
                <a:latin typeface="Calibri"/>
                <a:cs typeface="Calibri"/>
              </a:rPr>
              <a:t>times </a:t>
            </a:r>
            <a:r>
              <a:rPr lang="en-US" spc="-25" dirty="0">
                <a:latin typeface="Calibri"/>
                <a:cs typeface="Calibri"/>
              </a:rPr>
              <a:t>for </a:t>
            </a:r>
            <a:r>
              <a:rPr lang="en-US" spc="-15" dirty="0">
                <a:latin typeface="Calibri"/>
                <a:cs typeface="Calibri"/>
              </a:rPr>
              <a:t>repetitive </a:t>
            </a:r>
            <a:r>
              <a:rPr lang="en-US" spc="-10" dirty="0">
                <a:latin typeface="Calibri"/>
                <a:cs typeface="Calibri"/>
              </a:rPr>
              <a:t>queries </a:t>
            </a:r>
            <a:r>
              <a:rPr lang="en-US" spc="-15" dirty="0">
                <a:latin typeface="Calibri"/>
                <a:cs typeface="Calibri"/>
              </a:rPr>
              <a:t>against </a:t>
            </a:r>
            <a:r>
              <a:rPr lang="en-US" spc="-10" dirty="0">
                <a:latin typeface="Calibri"/>
                <a:cs typeface="Calibri"/>
              </a:rPr>
              <a:t>tables </a:t>
            </a:r>
            <a:r>
              <a:rPr lang="en-US" dirty="0">
                <a:latin typeface="Calibri"/>
                <a:cs typeface="Calibri"/>
              </a:rPr>
              <a:t>with </a:t>
            </a:r>
            <a:r>
              <a:rPr lang="en-US" spc="-15" dirty="0">
                <a:latin typeface="Calibri"/>
                <a:cs typeface="Calibri"/>
              </a:rPr>
              <a:t>infrequent  </a:t>
            </a:r>
            <a:r>
              <a:rPr lang="en-US" spc="-20" dirty="0">
                <a:latin typeface="Calibri"/>
                <a:cs typeface="Calibri"/>
              </a:rPr>
              <a:t>data</a:t>
            </a:r>
            <a:r>
              <a:rPr lang="en-US" spc="-5" dirty="0">
                <a:latin typeface="Calibri"/>
                <a:cs typeface="Calibri"/>
              </a:rPr>
              <a:t> changes.</a:t>
            </a:r>
            <a:endParaRPr lang="en-US" dirty="0">
              <a:latin typeface="Calibri"/>
              <a:cs typeface="Calibri"/>
            </a:endParaRPr>
          </a:p>
          <a:p>
            <a:pPr marL="241254" marR="158084" indent="-229191">
              <a:lnSpc>
                <a:spcPts val="3019"/>
              </a:lnSpc>
              <a:spcBef>
                <a:spcPts val="650"/>
              </a:spcBef>
              <a:buFont typeface="Arial"/>
              <a:buChar char="•"/>
              <a:tabLst>
                <a:tab pos="241889" algn="l"/>
              </a:tabLst>
            </a:pPr>
            <a:r>
              <a:rPr lang="en-US" spc="-10" dirty="0">
                <a:latin typeface="Calibri"/>
                <a:cs typeface="Calibri"/>
              </a:rPr>
              <a:t>The result-set cache </a:t>
            </a:r>
            <a:r>
              <a:rPr lang="en-US" spc="-20" dirty="0">
                <a:latin typeface="Calibri"/>
                <a:cs typeface="Calibri"/>
              </a:rPr>
              <a:t>persists </a:t>
            </a:r>
            <a:r>
              <a:rPr lang="en-US" spc="-15" dirty="0">
                <a:latin typeface="Calibri"/>
                <a:cs typeface="Calibri"/>
              </a:rPr>
              <a:t>even </a:t>
            </a:r>
            <a:r>
              <a:rPr lang="en-US" spc="-5" dirty="0">
                <a:latin typeface="Calibri"/>
                <a:cs typeface="Calibri"/>
              </a:rPr>
              <a:t>if a </a:t>
            </a:r>
            <a:r>
              <a:rPr lang="en-US" spc="-25" dirty="0">
                <a:latin typeface="Calibri"/>
                <a:cs typeface="Calibri"/>
              </a:rPr>
              <a:t>data </a:t>
            </a:r>
            <a:r>
              <a:rPr lang="en-US" spc="-15" dirty="0">
                <a:latin typeface="Calibri"/>
                <a:cs typeface="Calibri"/>
              </a:rPr>
              <a:t>warehouse </a:t>
            </a:r>
            <a:r>
              <a:rPr lang="en-US" spc="-5" dirty="0">
                <a:latin typeface="Calibri"/>
                <a:cs typeface="Calibri"/>
              </a:rPr>
              <a:t>is </a:t>
            </a:r>
            <a:r>
              <a:rPr lang="en-US" spc="-10" dirty="0">
                <a:latin typeface="Calibri"/>
                <a:cs typeface="Calibri"/>
              </a:rPr>
              <a:t>paused </a:t>
            </a:r>
            <a:r>
              <a:rPr lang="en-US" spc="-5" dirty="0">
                <a:latin typeface="Calibri"/>
                <a:cs typeface="Calibri"/>
              </a:rPr>
              <a:t>and  </a:t>
            </a:r>
            <a:r>
              <a:rPr lang="en-US" spc="-10" dirty="0">
                <a:latin typeface="Calibri"/>
                <a:cs typeface="Calibri"/>
              </a:rPr>
              <a:t>resumed</a:t>
            </a:r>
            <a:r>
              <a:rPr lang="en-US" spc="5" dirty="0">
                <a:latin typeface="Calibri"/>
                <a:cs typeface="Calibri"/>
              </a:rPr>
              <a:t> </a:t>
            </a:r>
            <a:r>
              <a:rPr lang="en-US" spc="-60" dirty="0">
                <a:latin typeface="Calibri"/>
                <a:cs typeface="Calibri"/>
              </a:rPr>
              <a:t>later.</a:t>
            </a:r>
            <a:endParaRPr lang="en-US" dirty="0">
              <a:latin typeface="Calibri"/>
              <a:cs typeface="Calibri"/>
            </a:endParaRPr>
          </a:p>
          <a:p>
            <a:pPr marL="241254" marR="83804" indent="-229191">
              <a:lnSpc>
                <a:spcPts val="3019"/>
              </a:lnSpc>
              <a:spcBef>
                <a:spcPts val="610"/>
              </a:spcBef>
              <a:buFont typeface="Arial"/>
              <a:buChar char="•"/>
              <a:tabLst>
                <a:tab pos="241889" algn="l"/>
              </a:tabLst>
            </a:pPr>
            <a:r>
              <a:rPr lang="en-US" spc="-5" dirty="0">
                <a:latin typeface="Calibri"/>
                <a:cs typeface="Calibri"/>
              </a:rPr>
              <a:t>Query </a:t>
            </a:r>
            <a:r>
              <a:rPr lang="en-US" spc="-10" dirty="0">
                <a:latin typeface="Calibri"/>
                <a:cs typeface="Calibri"/>
              </a:rPr>
              <a:t>cache </a:t>
            </a:r>
            <a:r>
              <a:rPr lang="en-US" spc="-5" dirty="0">
                <a:latin typeface="Calibri"/>
                <a:cs typeface="Calibri"/>
              </a:rPr>
              <a:t>is </a:t>
            </a:r>
            <a:r>
              <a:rPr lang="en-US" spc="-20" dirty="0">
                <a:latin typeface="Calibri"/>
                <a:cs typeface="Calibri"/>
              </a:rPr>
              <a:t>invalidated </a:t>
            </a:r>
            <a:r>
              <a:rPr lang="en-US" spc="-5" dirty="0">
                <a:latin typeface="Calibri"/>
                <a:cs typeface="Calibri"/>
              </a:rPr>
              <a:t>and </a:t>
            </a:r>
            <a:r>
              <a:rPr lang="en-US" spc="-15" dirty="0">
                <a:latin typeface="Calibri"/>
                <a:cs typeface="Calibri"/>
              </a:rPr>
              <a:t>refreshed </a:t>
            </a:r>
            <a:r>
              <a:rPr lang="en-US" spc="-5" dirty="0">
                <a:latin typeface="Calibri"/>
                <a:cs typeface="Calibri"/>
              </a:rPr>
              <a:t>when </a:t>
            </a:r>
            <a:r>
              <a:rPr lang="en-US" spc="-10" dirty="0">
                <a:latin typeface="Calibri"/>
                <a:cs typeface="Calibri"/>
              </a:rPr>
              <a:t>underlying table </a:t>
            </a:r>
            <a:r>
              <a:rPr lang="en-US" spc="-25" dirty="0">
                <a:latin typeface="Calibri"/>
                <a:cs typeface="Calibri"/>
              </a:rPr>
              <a:t>data  </a:t>
            </a:r>
            <a:r>
              <a:rPr lang="en-US" spc="-5" dirty="0">
                <a:latin typeface="Calibri"/>
                <a:cs typeface="Calibri"/>
              </a:rPr>
              <a:t>or </a:t>
            </a:r>
            <a:r>
              <a:rPr lang="en-US" spc="-10" dirty="0">
                <a:latin typeface="Calibri"/>
                <a:cs typeface="Calibri"/>
              </a:rPr>
              <a:t>query code</a:t>
            </a:r>
            <a:r>
              <a:rPr lang="en-US" spc="25" dirty="0">
                <a:latin typeface="Calibri"/>
                <a:cs typeface="Calibri"/>
              </a:rPr>
              <a:t> </a:t>
            </a:r>
            <a:r>
              <a:rPr lang="en-US" spc="-5" dirty="0">
                <a:latin typeface="Calibri"/>
                <a:cs typeface="Calibri"/>
              </a:rPr>
              <a:t>changes.</a:t>
            </a:r>
            <a:endParaRPr lang="en-US" dirty="0">
              <a:latin typeface="Calibri"/>
              <a:cs typeface="Calibri"/>
            </a:endParaRPr>
          </a:p>
          <a:p>
            <a:pPr marL="241254" marR="5079" indent="-229191">
              <a:lnSpc>
                <a:spcPts val="3029"/>
              </a:lnSpc>
              <a:spcBef>
                <a:spcPts val="600"/>
              </a:spcBef>
              <a:buFont typeface="Arial"/>
              <a:buChar char="•"/>
              <a:tabLst>
                <a:tab pos="241889" algn="l"/>
              </a:tabLst>
            </a:pPr>
            <a:r>
              <a:rPr lang="en-US" spc="-10" dirty="0">
                <a:latin typeface="Calibri"/>
                <a:cs typeface="Calibri"/>
              </a:rPr>
              <a:t>Result </a:t>
            </a:r>
            <a:r>
              <a:rPr lang="en-US" spc="-5" dirty="0">
                <a:latin typeface="Calibri"/>
                <a:cs typeface="Calibri"/>
              </a:rPr>
              <a:t>cache is </a:t>
            </a:r>
            <a:r>
              <a:rPr lang="en-US" spc="-10" dirty="0">
                <a:latin typeface="Calibri"/>
                <a:cs typeface="Calibri"/>
              </a:rPr>
              <a:t>evicted regularly </a:t>
            </a:r>
            <a:r>
              <a:rPr lang="en-US" spc="-5" dirty="0">
                <a:latin typeface="Calibri"/>
                <a:cs typeface="Calibri"/>
              </a:rPr>
              <a:t>based on a </a:t>
            </a:r>
            <a:r>
              <a:rPr lang="en-US" spc="-15" dirty="0">
                <a:latin typeface="Calibri"/>
                <a:cs typeface="Calibri"/>
              </a:rPr>
              <a:t>time-aware </a:t>
            </a:r>
            <a:r>
              <a:rPr lang="en-US" spc="-10" dirty="0">
                <a:latin typeface="Calibri"/>
                <a:cs typeface="Calibri"/>
              </a:rPr>
              <a:t>least </a:t>
            </a:r>
            <a:r>
              <a:rPr lang="en-US" spc="-15" dirty="0">
                <a:latin typeface="Calibri"/>
                <a:cs typeface="Calibri"/>
              </a:rPr>
              <a:t>recently  </a:t>
            </a:r>
            <a:r>
              <a:rPr lang="en-US" spc="-10" dirty="0">
                <a:latin typeface="Calibri"/>
                <a:cs typeface="Calibri"/>
              </a:rPr>
              <a:t>used algorithm</a:t>
            </a:r>
            <a:r>
              <a:rPr lang="en-US" spc="30" dirty="0">
                <a:latin typeface="Calibri"/>
                <a:cs typeface="Calibri"/>
              </a:rPr>
              <a:t> </a:t>
            </a:r>
            <a:r>
              <a:rPr lang="en-US" spc="-5" dirty="0">
                <a:latin typeface="Calibri"/>
                <a:cs typeface="Calibri"/>
              </a:rPr>
              <a:t>(TLRU).</a:t>
            </a:r>
            <a:endParaRPr lang="en-US" dirty="0">
              <a:latin typeface="Calibri"/>
              <a:cs typeface="Calibri"/>
            </a:endParaRPr>
          </a:p>
          <a:p>
            <a:endParaRPr lang="en-US"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1"/>
            <a:ext cx="6134280" cy="5065105"/>
          </a:xfrm>
        </p:spPr>
        <p:txBody>
          <a:bodyPr/>
          <a:lstStyle/>
          <a:p>
            <a:r>
              <a:rPr lang="en-US" dirty="0">
                <a:solidFill>
                  <a:schemeClr val="tx2"/>
                </a:solidFill>
              </a:rPr>
              <a:t>Overview</a:t>
            </a:r>
          </a:p>
          <a:p>
            <a:pPr>
              <a:lnSpc>
                <a:spcPct val="100000"/>
              </a:lnSpc>
            </a:pPr>
            <a:r>
              <a:rPr lang="en-US" sz="1600" dirty="0">
                <a:latin typeface="+mn-lt"/>
              </a:rPr>
              <a:t>Cache the results of a query in SQL pool storage. This enables interactive response times for repetitive queries against tables with infrequent data changes.</a:t>
            </a:r>
          </a:p>
          <a:p>
            <a:pPr>
              <a:lnSpc>
                <a:spcPct val="100000"/>
              </a:lnSpc>
            </a:pPr>
            <a:r>
              <a:rPr lang="en-US" sz="1600" dirty="0">
                <a:latin typeface="+mn-lt"/>
              </a:rPr>
              <a:t>The result-set cache persists even if SQL pool is paused and resumed later. </a:t>
            </a:r>
          </a:p>
          <a:p>
            <a:pPr>
              <a:lnSpc>
                <a:spcPct val="100000"/>
              </a:lnSpc>
            </a:pPr>
            <a:r>
              <a:rPr lang="en-US" sz="1600" dirty="0">
                <a:latin typeface="+mn-lt"/>
              </a:rPr>
              <a:t>Query cache is invalidated and refreshed when underlying table data or query code changes.</a:t>
            </a:r>
          </a:p>
          <a:p>
            <a:pPr>
              <a:lnSpc>
                <a:spcPct val="100000"/>
              </a:lnSpc>
            </a:pPr>
            <a:r>
              <a:rPr lang="en-US" sz="1600" dirty="0">
                <a:latin typeface="+mn-lt"/>
              </a:rPr>
              <a:t>Result cache is evicted regularly based on a time-aware least recently used algorithm (TLRU). </a:t>
            </a:r>
          </a:p>
          <a:p>
            <a:pPr>
              <a:spcBef>
                <a:spcPts val="600"/>
              </a:spcBef>
            </a:pPr>
            <a:endParaRPr lang="en-US" sz="1600" dirty="0">
              <a:latin typeface="+mn-lt"/>
            </a:endParaRPr>
          </a:p>
          <a:p>
            <a:pPr>
              <a:spcBef>
                <a:spcPts val="600"/>
              </a:spcBef>
            </a:pPr>
            <a:r>
              <a:rPr lang="en-US" dirty="0">
                <a:solidFill>
                  <a:schemeClr val="tx2"/>
                </a:solidFill>
              </a:rPr>
              <a:t>Benefits</a:t>
            </a:r>
          </a:p>
          <a:p>
            <a:pPr>
              <a:lnSpc>
                <a:spcPct val="100000"/>
              </a:lnSpc>
            </a:pPr>
            <a:r>
              <a:rPr lang="en-US" sz="1600" dirty="0">
                <a:latin typeface="+mn-lt"/>
              </a:rPr>
              <a:t>Enhances performance when same result is requested repetitively</a:t>
            </a:r>
          </a:p>
          <a:p>
            <a:pPr>
              <a:lnSpc>
                <a:spcPct val="100000"/>
              </a:lnSpc>
            </a:pPr>
            <a:r>
              <a:rPr lang="en-US" sz="1600" dirty="0">
                <a:latin typeface="+mn-lt"/>
              </a:rPr>
              <a:t>Reduced load on server for repeated queries</a:t>
            </a:r>
          </a:p>
          <a:p>
            <a:pPr>
              <a:lnSpc>
                <a:spcPct val="100000"/>
              </a:lnSpc>
            </a:pPr>
            <a:r>
              <a:rPr lang="en-US" sz="1600" dirty="0">
                <a:latin typeface="+mn-lt"/>
              </a:rPr>
              <a:t>Offers monitoring of query execution with a result cache hit or miss</a:t>
            </a:r>
          </a:p>
          <a:p>
            <a:pPr>
              <a:spcBef>
                <a:spcPts val="600"/>
              </a:spcBef>
            </a:pPr>
            <a:endParaRPr lang="en-US" sz="1600" dirty="0">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6862511" y="1120900"/>
            <a:ext cx="5153158" cy="4339650"/>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Turn on/off result-set caching for a database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8000"/>
                </a:solidFill>
                <a:latin typeface="Calibri" panose="020F0502020204030204" pitchFamily="34" charset="0"/>
                <a:cs typeface="Calibri" panose="020F0502020204030204" pitchFamily="34" charset="0"/>
              </a:rPr>
              <a:t>-- Must be run on the MASTER database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ALTER DATABASE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database_name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SET RESULT_SET_CACHING</a:t>
            </a:r>
            <a:r>
              <a:rPr lang="en-US" sz="1200" kern="0" dirty="0">
                <a:solidFill>
                  <a:srgbClr val="000000"/>
                </a:solidFill>
                <a:latin typeface="Calibri" panose="020F0502020204030204" pitchFamily="34" charset="0"/>
                <a:cs typeface="Calibri" panose="020F0502020204030204" pitchFamily="34" charset="0"/>
              </a:rPr>
              <a:t> { ON | OFF }</a:t>
            </a:r>
          </a:p>
          <a:p>
            <a:pPr defTabSz="914225">
              <a:defRPr/>
            </a:pPr>
            <a:endParaRPr lang="en-US" sz="1200" kern="0" dirty="0">
              <a:solidFill>
                <a:srgbClr val="008000"/>
              </a:solidFill>
              <a:latin typeface="Calibri" panose="020F0502020204030204" pitchFamily="34" charset="0"/>
              <a:cs typeface="Calibri" panose="020F0502020204030204" pitchFamily="34" charset="0"/>
            </a:endParaRPr>
          </a:p>
          <a:p>
            <a:pPr defTabSz="914225">
              <a:defRPr/>
            </a:pPr>
            <a:r>
              <a:rPr lang="en-US" sz="1200" kern="0" dirty="0">
                <a:solidFill>
                  <a:srgbClr val="008000"/>
                </a:solidFill>
                <a:latin typeface="Calibri" panose="020F0502020204030204" pitchFamily="34" charset="0"/>
                <a:cs typeface="Calibri" panose="020F0502020204030204" pitchFamily="34" charset="0"/>
              </a:rPr>
              <a:t>-- Turn on/off result-set caching for a client session  </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8000"/>
                </a:solidFill>
                <a:latin typeface="Calibri" panose="020F0502020204030204" pitchFamily="34" charset="0"/>
                <a:cs typeface="Calibri" panose="020F0502020204030204" pitchFamily="34" charset="0"/>
              </a:rPr>
              <a:t>-- Run on target Azure Synapse Analytics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SET RESULT_SET_CACHING </a:t>
            </a:r>
            <a:r>
              <a:rPr lang="en-US" sz="1200" kern="0" dirty="0">
                <a:solidFill>
                  <a:srgbClr val="000000"/>
                </a:solidFill>
                <a:latin typeface="Calibri" panose="020F0502020204030204" pitchFamily="34" charset="0"/>
                <a:cs typeface="Calibri" panose="020F0502020204030204" pitchFamily="34" charset="0"/>
              </a:rPr>
              <a:t>{ON | OFF}   </a:t>
            </a:r>
          </a:p>
          <a:p>
            <a:pPr defTabSz="914225">
              <a:defRPr/>
            </a:pP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200" kern="0" dirty="0">
                <a:solidFill>
                  <a:srgbClr val="008000"/>
                </a:solidFill>
                <a:latin typeface="Calibri" panose="020F0502020204030204" pitchFamily="34" charset="0"/>
                <a:cs typeface="Calibri" panose="020F0502020204030204" pitchFamily="34" charset="0"/>
              </a:rPr>
              <a:t>-- Run on target Azure Synapse Analytics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is_result_set_caching_on</a:t>
            </a:r>
            <a:endParaRPr lang="en-US" sz="1200" kern="0" dirty="0">
              <a:solidFill>
                <a:srgbClr val="0000FF"/>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sys.databases</a:t>
            </a:r>
            <a:endParaRPr lang="en-US" sz="1200" kern="0" dirty="0">
              <a:solidFill>
                <a:srgbClr val="0000FF"/>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WHERE  </a:t>
            </a:r>
            <a:r>
              <a:rPr lang="en-US" sz="1200" kern="0" dirty="0">
                <a:solidFill>
                  <a:srgbClr val="000000"/>
                </a:solidFill>
                <a:latin typeface="Calibri" panose="020F0502020204030204" pitchFamily="34" charset="0"/>
                <a:cs typeface="Calibri" panose="020F0502020204030204" pitchFamily="34" charset="0"/>
              </a:rPr>
              <a:t>name = {</a:t>
            </a:r>
            <a:r>
              <a:rPr lang="en-US" sz="1200" kern="0" dirty="0" err="1">
                <a:solidFill>
                  <a:srgbClr val="000000"/>
                </a:solidFill>
                <a:latin typeface="Calibri" panose="020F0502020204030204" pitchFamily="34" charset="0"/>
                <a:cs typeface="Calibri" panose="020F0502020204030204" pitchFamily="34" charset="0"/>
              </a:rPr>
              <a:t>database_name</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200" kern="0" dirty="0">
                <a:solidFill>
                  <a:srgbClr val="008000"/>
                </a:solidFill>
                <a:latin typeface="Calibri" panose="020F0502020204030204" pitchFamily="34" charset="0"/>
                <a:cs typeface="Calibri" panose="020F0502020204030204" pitchFamily="34" charset="0"/>
              </a:rPr>
              <a:t>-- Run on target data warehouse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a:solidFill>
                  <a:srgbClr val="000000"/>
                </a:solidFill>
                <a:latin typeface="Calibri" panose="020F0502020204030204" pitchFamily="34" charset="0"/>
                <a:cs typeface="Calibri" panose="020F0502020204030204" pitchFamily="34" charset="0"/>
              </a:rPr>
              <a:t>*</a:t>
            </a:r>
            <a:endParaRPr lang="en-US" sz="1200" kern="0" dirty="0">
              <a:solidFill>
                <a:srgbClr val="0000FF"/>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sys.dm_pdw_request_steps</a:t>
            </a:r>
            <a:endParaRPr lang="en-US" sz="1200" kern="0" dirty="0">
              <a:solidFill>
                <a:srgbClr val="0000FF"/>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WHERE  </a:t>
            </a:r>
            <a:r>
              <a:rPr lang="en-US" sz="1200" kern="0" dirty="0">
                <a:solidFill>
                  <a:srgbClr val="000000"/>
                </a:solidFill>
                <a:latin typeface="Calibri" panose="020F0502020204030204" pitchFamily="34" charset="0"/>
                <a:cs typeface="Calibri" panose="020F0502020204030204" pitchFamily="34" charset="0"/>
              </a:rPr>
              <a:t>command like </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DWResultCacheDb</a:t>
            </a:r>
            <a:r>
              <a:rPr lang="en-US" sz="1200" dirty="0">
                <a:solidFill>
                  <a:srgbClr val="000000"/>
                </a:solidFill>
                <a:latin typeface="Calibri" panose="020F0502020204030204" pitchFamily="34" charset="0"/>
                <a:cs typeface="Calibri" panose="020F0502020204030204" pitchFamily="34" charset="0"/>
              </a:rPr>
              <a:t>%' </a:t>
            </a:r>
          </a:p>
          <a:p>
            <a:pPr defTabSz="914225">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step_index</a:t>
            </a:r>
            <a:r>
              <a:rPr lang="en-US" sz="1200" dirty="0">
                <a:solidFill>
                  <a:srgbClr val="000000"/>
                </a:solidFill>
                <a:latin typeface="Calibri" panose="020F0502020204030204" pitchFamily="34" charset="0"/>
                <a:cs typeface="Calibri" panose="020F0502020204030204" pitchFamily="34" charset="0"/>
              </a:rPr>
              <a:t> = 0</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endParaRPr lang="en-US" sz="1200" kern="0" dirty="0">
              <a:solidFill>
                <a:srgbClr val="000000"/>
              </a:solidFill>
              <a:latin typeface="Calibri" panose="020F0502020204030204" pitchFamily="34" charset="0"/>
              <a:cs typeface="Calibri" panose="020F0502020204030204" pitchFamily="34" charset="0"/>
            </a:endParaRPr>
          </a:p>
          <a:p>
            <a:pPr defTabSz="914225">
              <a:defRPr/>
            </a:pPr>
            <a:endParaRPr lang="en-US" sz="1200" kern="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dirty="0"/>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dirty="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399569" cy="5263386"/>
          </a:xfrm>
        </p:spPr>
        <p:txBody>
          <a:bodyPr/>
          <a:lstStyle/>
          <a:p>
            <a:r>
              <a:rPr lang="en-US" dirty="0">
                <a:solidFill>
                  <a:schemeClr val="tx2"/>
                </a:solidFill>
              </a:rPr>
              <a:t>Overview</a:t>
            </a:r>
          </a:p>
          <a:p>
            <a:pPr>
              <a:spcBef>
                <a:spcPts val="600"/>
              </a:spcBef>
            </a:pPr>
            <a:r>
              <a:rPr lang="en-US" sz="1600" dirty="0">
                <a:latin typeface="+mn-lt"/>
              </a:rPr>
              <a:t>A materialized view pre-computes, stores, and maintains its data like a table. </a:t>
            </a:r>
          </a:p>
          <a:p>
            <a:pPr>
              <a:spcBef>
                <a:spcPts val="600"/>
              </a:spcBef>
            </a:pPr>
            <a:r>
              <a:rPr lang="en-US" sz="1600" dirty="0">
                <a:latin typeface="+mn-lt"/>
              </a:rPr>
              <a:t>Materialized views are automatically updated when data in underlying tables are changed. This is a synchronous operation that occurs as soon as the data is changed.</a:t>
            </a:r>
          </a:p>
          <a:p>
            <a:pPr>
              <a:spcBef>
                <a:spcPts val="600"/>
              </a:spcBef>
            </a:pPr>
            <a:r>
              <a:rPr lang="en-US" sz="1600"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600" dirty="0">
                <a:solidFill>
                  <a:prstClr val="black"/>
                </a:solidFill>
                <a:latin typeface="+mn-lt"/>
              </a:rPr>
              <a:t>Supported aggregations: MAX, MIN, AVG, COUNT, COUNT_BIG, SUM, VAR, STDEV</a:t>
            </a:r>
          </a:p>
          <a:p>
            <a:pPr>
              <a:spcBef>
                <a:spcPts val="600"/>
              </a:spcBef>
            </a:pPr>
            <a:endParaRPr lang="en-US" sz="1600" dirty="0">
              <a:latin typeface="+mn-lt"/>
            </a:endParaRPr>
          </a:p>
          <a:p>
            <a:r>
              <a:rPr lang="en-US" dirty="0">
                <a:solidFill>
                  <a:schemeClr val="tx2"/>
                </a:solidFill>
              </a:rPr>
              <a:t>Benefits</a:t>
            </a:r>
          </a:p>
          <a:p>
            <a:r>
              <a:rPr lang="en-US" sz="1600" dirty="0">
                <a:latin typeface="+mn-lt"/>
              </a:rPr>
              <a:t>Automatic and synchronous data refresh with data changes in base tables. No user action is required.</a:t>
            </a:r>
          </a:p>
          <a:p>
            <a:r>
              <a:rPr lang="en-US" sz="1600"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6253159" y="962277"/>
            <a:ext cx="5668773" cy="3970318"/>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Create indexed view</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CREATE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MATERIALIZED VIEW</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a:t>
            </a:r>
            <a:r>
              <a:rPr lang="en-US" sz="1200" kern="0" dirty="0" err="1">
                <a:solidFill>
                  <a:srgbClr val="80808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vw_Orders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WITH</a:t>
            </a:r>
          </a:p>
          <a:p>
            <a:pPr defTabSz="914225">
              <a:defRPr/>
            </a:pPr>
            <a:r>
              <a:rPr lang="en-US" sz="1200" kern="0" dirty="0">
                <a:solidFill>
                  <a:srgbClr val="494949"/>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DISTRIBUTION = ROUND_ROBIN </a:t>
            </a:r>
            <a:r>
              <a:rPr lang="en-US" sz="1200" kern="0" dirty="0">
                <a:solidFill>
                  <a:srgbClr val="FFFFFF">
                    <a:lumMod val="75000"/>
                  </a:srgbClr>
                </a:solidFill>
                <a:latin typeface="Calibri" panose="020F0502020204030204" pitchFamily="34" charset="0"/>
                <a:cs typeface="Calibri" panose="020F0502020204030204" pitchFamily="34" charset="0"/>
              </a:rPr>
              <a:t>|</a:t>
            </a:r>
            <a:endParaRPr lang="en-US" sz="1200" kern="0" dirty="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200" kern="0" dirty="0">
                <a:solidFill>
                  <a:srgbClr val="FFFFFF">
                    <a:lumMod val="65000"/>
                  </a:srgbClr>
                </a:solidFill>
                <a:latin typeface="Calibri" panose="020F0502020204030204" pitchFamily="34" charset="0"/>
                <a:cs typeface="Calibri" panose="020F0502020204030204" pitchFamily="34" charset="0"/>
              </a:rPr>
              <a:t>   HASH(</a:t>
            </a:r>
            <a:r>
              <a:rPr lang="en-US" sz="1200" kern="0" dirty="0" err="1">
                <a:solidFill>
                  <a:srgbClr val="FFFFFF">
                    <a:lumMod val="65000"/>
                  </a:srgbClr>
                </a:solidFill>
                <a:latin typeface="Calibri" panose="020F0502020204030204" pitchFamily="34" charset="0"/>
                <a:cs typeface="Calibri" panose="020F0502020204030204" pitchFamily="34" charset="0"/>
              </a:rPr>
              <a:t>ProductID</a:t>
            </a:r>
            <a:r>
              <a:rPr lang="en-US" sz="1200" kern="0" dirty="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200" kern="0" dirty="0">
                <a:solidFill>
                  <a:srgbClr val="494949"/>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SELECT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SUM(</a:t>
            </a:r>
            <a:r>
              <a:rPr lang="en-US" sz="1200" kern="0" dirty="0" err="1">
                <a:solidFill>
                  <a:srgbClr val="000000"/>
                </a:solidFill>
                <a:latin typeface="Calibri" panose="020F0502020204030204" pitchFamily="34" charset="0"/>
                <a:cs typeface="Calibri" panose="020F0502020204030204" pitchFamily="34" charset="0"/>
              </a:rPr>
              <a:t>UnitPrice</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OrderQty</a:t>
            </a:r>
            <a:r>
              <a:rPr lang="en-US" sz="1200" kern="0" dirty="0">
                <a:solidFill>
                  <a:srgbClr val="000000"/>
                </a:solidFill>
                <a:latin typeface="Calibri" panose="020F0502020204030204" pitchFamily="34" charset="0"/>
                <a:cs typeface="Calibri" panose="020F0502020204030204" pitchFamily="34" charset="0"/>
              </a:rPr>
              <a:t>) AS Revenue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ProductID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COUNT_BIG(*) AS </a:t>
            </a:r>
            <a:r>
              <a:rPr lang="en-US" sz="1200" kern="0" dirty="0" err="1">
                <a:solidFill>
                  <a:srgbClr val="000000"/>
                </a:solidFill>
                <a:latin typeface="Calibri" panose="020F0502020204030204" pitchFamily="34" charset="0"/>
                <a:cs typeface="Calibri" panose="020F0502020204030204" pitchFamily="34" charset="0"/>
              </a:rPr>
              <a:t>OrderCount</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a:t>
            </a:r>
            <a:r>
              <a:rPr lang="en-US" sz="1200" kern="0" dirty="0" err="1">
                <a:solidFill>
                  <a:srgbClr val="80808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SalesOrderDetail</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GROUP  BY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ProductID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GO</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200" kern="0" dirty="0">
                <a:solidFill>
                  <a:srgbClr val="0000FF"/>
                </a:solidFill>
                <a:latin typeface="Calibri" panose="020F0502020204030204" pitchFamily="34" charset="0"/>
                <a:cs typeface="Calibri" panose="020F0502020204030204" pitchFamily="34" charset="0"/>
              </a:rPr>
              <a:t>ALTER INDEX ALL ON </a:t>
            </a:r>
            <a:r>
              <a:rPr lang="en-US" sz="1200" kern="0" dirty="0" err="1">
                <a:solidFill>
                  <a:srgbClr val="494949"/>
                </a:solidFill>
                <a:latin typeface="Calibri" panose="020F0502020204030204" pitchFamily="34" charset="0"/>
                <a:cs typeface="Calibri" panose="020F0502020204030204" pitchFamily="34" charset="0"/>
              </a:rPr>
              <a:t>Sales.vw_Orders</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DISABLE;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200" kern="0" dirty="0">
                <a:solidFill>
                  <a:srgbClr val="0000FF"/>
                </a:solidFill>
                <a:latin typeface="Calibri" panose="020F0502020204030204" pitchFamily="34" charset="0"/>
                <a:cs typeface="Calibri" panose="020F0502020204030204" pitchFamily="34" charset="0"/>
              </a:rPr>
              <a:t>ALTER INDEX ALL ON </a:t>
            </a:r>
            <a:r>
              <a:rPr lang="en-US" sz="1200" kern="0" dirty="0" err="1">
                <a:solidFill>
                  <a:srgbClr val="494949"/>
                </a:solidFill>
                <a:latin typeface="Calibri" panose="020F0502020204030204" pitchFamily="34" charset="0"/>
                <a:cs typeface="Calibri" panose="020F0502020204030204" pitchFamily="34" charset="0"/>
              </a:rPr>
              <a:t>Sales.vw_Orders</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REBUILD;</a:t>
            </a:r>
            <a:endParaRPr lang="en-US" sz="1200"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8"/>
            <a:ext cx="6973512" cy="520463"/>
          </a:xfrm>
        </p:spPr>
        <p:txBody>
          <a:bodyPr/>
          <a:lstStyle/>
          <a:p>
            <a:pPr>
              <a:spcBef>
                <a:spcPts val="600"/>
              </a:spcBef>
            </a:pPr>
            <a:r>
              <a:rPr lang="en-US" sz="1600">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963719"/>
            <a:ext cx="4882477"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103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Lots of data shuffles and joins needed to complete query</a:t>
            </a:r>
            <a:endParaRPr lang="en-US" sz="1600">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latin typeface="Segoe UI Semilight" panose="020B0402040204020203" pitchFamily="34" charset="0"/>
                <a:cs typeface="Segoe UI Semilight" panose="020B0402040204020203" pitchFamily="34" charset="0"/>
              </a:rPr>
              <a:t>No relevant indexed views created on the data warehouse</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60038"/>
            <a:ext cx="7783023"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Create indexed view for query</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FF"/>
                </a:solidFill>
                <a:latin typeface="Calibri" panose="020F0502020204030204" pitchFamily="34" charset="0"/>
                <a:cs typeface="Calibri" panose="020F0502020204030204" pitchFamily="34" charset="0"/>
              </a:rPr>
              <a:t>CREATE INDEXED VIEW </a:t>
            </a:r>
            <a:r>
              <a:rPr lang="en-US" sz="1200" dirty="0" err="1">
                <a:solidFill>
                  <a:srgbClr val="000000"/>
                </a:solidFill>
                <a:latin typeface="Calibri" panose="020F0502020204030204" pitchFamily="34" charset="0"/>
                <a:cs typeface="Calibri" panose="020F0502020204030204" pitchFamily="34" charset="0"/>
              </a:rPr>
              <a:t>nbViewCS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DISTRIBUTION</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HASH</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FF"/>
                </a:solidFill>
                <a:latin typeface="Calibri" panose="020F0502020204030204" pitchFamily="34" charset="0"/>
                <a:cs typeface="Calibri" panose="020F0502020204030204" pitchFamily="34" charset="0"/>
              </a:rPr>
              <a:t>JOIN</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a:t>
            </a:r>
            <a:r>
              <a:rPr lang="en-US" sz="1200" dirty="0">
                <a:solidFill>
                  <a:srgbClr val="0000FF"/>
                </a:solidFill>
                <a:latin typeface="Calibri" panose="020F0502020204030204" pitchFamily="34" charset="0"/>
                <a:cs typeface="Calibri" panose="020F0502020204030204" pitchFamily="34" charset="0"/>
              </a:rPr>
              <a:t>ON</a:t>
            </a:r>
            <a:r>
              <a:rPr lang="en-US" sz="1200" dirty="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JOIN</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ON</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20463"/>
          </a:xfrm>
        </p:spPr>
        <p:txBody>
          <a:bodyPr/>
          <a:lstStyle/>
          <a:p>
            <a:pPr>
              <a:spcBef>
                <a:spcPts val="600"/>
              </a:spcBef>
            </a:pPr>
            <a:r>
              <a:rPr lang="en-US" sz="1600"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1460487"/>
            <a:ext cx="5848418" cy="3407308"/>
          </a:xfrm>
        </p:spPr>
        <p:txBody>
          <a:bodyPr/>
          <a:lstStyle/>
          <a:p>
            <a:r>
              <a:rPr lang="en-US" dirty="0">
                <a:solidFill>
                  <a:srgbClr val="0073FF"/>
                </a:solidFill>
                <a:latin typeface="+mn-lt"/>
              </a:rPr>
              <a:t>EXPLAIN - </a:t>
            </a:r>
            <a:r>
              <a:rPr lang="en-US" dirty="0">
                <a:latin typeface="+mn-lt"/>
              </a:rPr>
              <a:t>provides query plan for SQL statement without running the statement; view estimated cost of the query operations.</a:t>
            </a:r>
          </a:p>
          <a:p>
            <a:endParaRPr lang="en-US" dirty="0">
              <a:solidFill>
                <a:srgbClr val="0073FF"/>
              </a:solidFill>
              <a:latin typeface="+mn-lt"/>
            </a:endParaRPr>
          </a:p>
          <a:p>
            <a:endParaRPr lang="en-US" dirty="0">
              <a:solidFill>
                <a:srgbClr val="0073FF"/>
              </a:solidFill>
              <a:latin typeface="+mn-lt"/>
            </a:endParaRPr>
          </a:p>
          <a:p>
            <a:r>
              <a:rPr lang="en-US" dirty="0">
                <a:solidFill>
                  <a:srgbClr val="0073FF"/>
                </a:solidFill>
                <a:latin typeface="+mn-lt"/>
              </a:rPr>
              <a:t>EXPLAIN WITH_RECOMMENDATIONS - </a:t>
            </a:r>
            <a:r>
              <a:rPr lang="en-US" dirty="0">
                <a:latin typeface="+mn-lt"/>
              </a:rPr>
              <a:t>provides query plan with recommendations to optimize the SQL statement performance.</a:t>
            </a:r>
            <a:endParaRPr lang="en-US" dirty="0"/>
          </a:p>
          <a:p>
            <a:endParaRPr lang="en-US" dirty="0"/>
          </a:p>
          <a:p>
            <a:endParaRPr lang="en-US" dirty="0"/>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dirty="0"/>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275647" y="1460487"/>
            <a:ext cx="5489126" cy="2917693"/>
          </a:xfrm>
          <a:prstGeom prst="rect">
            <a:avLst/>
          </a:prstGeom>
          <a:ln>
            <a:solidFill>
              <a:schemeClr val="bg2">
                <a:lumMod val="50000"/>
              </a:schemeClr>
            </a:solidFill>
          </a:ln>
        </p:spPr>
        <p:txBody>
          <a:bodyPr wrap="square">
            <a:spAutoFit/>
          </a:bodyPr>
          <a:lstStyle/>
          <a:p>
            <a:pPr lvl="0">
              <a:defRPr/>
            </a:pPr>
            <a:r>
              <a:rPr lang="en-US" sz="1200" dirty="0">
                <a:solidFill>
                  <a:srgbClr val="0101FD"/>
                </a:solidFill>
                <a:latin typeface="Calibri" panose="020F0502020204030204" pitchFamily="34" charset="0"/>
                <a:cs typeface="Calibri" panose="020F0502020204030204" pitchFamily="34" charset="0"/>
              </a:rPr>
              <a:t>EXPLAIN</a:t>
            </a:r>
            <a:r>
              <a:rPr lang="en-US" sz="1200" dirty="0">
                <a:solidFill>
                  <a:srgbClr val="171717"/>
                </a:solidFill>
                <a:latin typeface="Calibri" panose="020F0502020204030204" pitchFamily="34" charset="0"/>
                <a:cs typeface="Calibri" panose="020F0502020204030204" pitchFamily="34" charset="0"/>
              </a:rPr>
              <a:t> WITH_RECOMMENDATIONS </a:t>
            </a:r>
          </a:p>
          <a:p>
            <a:pPr lvl="0">
              <a:defRPr/>
            </a:pPr>
            <a:r>
              <a:rPr lang="en-US" sz="1200" dirty="0">
                <a:solidFill>
                  <a:srgbClr val="0101FD"/>
                </a:solidFill>
                <a:latin typeface="Calibri" panose="020F0502020204030204" pitchFamily="34" charset="0"/>
                <a:cs typeface="Calibri" panose="020F0502020204030204" pitchFamily="34" charset="0"/>
              </a:rPr>
              <a:t>select</a:t>
            </a:r>
            <a:r>
              <a:rPr lang="en-US" sz="1200" dirty="0">
                <a:solidFill>
                  <a:srgbClr val="171717"/>
                </a:solidFill>
                <a:latin typeface="Calibri" panose="020F0502020204030204" pitchFamily="34" charset="0"/>
                <a:cs typeface="Calibri" panose="020F0502020204030204" pitchFamily="34" charset="0"/>
              </a:rPr>
              <a:t> </a:t>
            </a:r>
            <a:r>
              <a:rPr lang="en-US" sz="1200" dirty="0">
                <a:solidFill>
                  <a:srgbClr val="0101FD"/>
                </a:solidFill>
                <a:latin typeface="Calibri" panose="020F0502020204030204" pitchFamily="34" charset="0"/>
                <a:cs typeface="Calibri" panose="020F0502020204030204" pitchFamily="34" charset="0"/>
              </a:rPr>
              <a:t>count</a:t>
            </a:r>
            <a:r>
              <a:rPr lang="en-US" sz="1200" dirty="0">
                <a:solidFill>
                  <a:srgbClr val="171717"/>
                </a:solidFill>
                <a:latin typeface="Calibri" panose="020F0502020204030204" pitchFamily="34" charset="0"/>
                <a:cs typeface="Calibri" panose="020F0502020204030204" pitchFamily="34" charset="0"/>
              </a:rPr>
              <a:t>(*) </a:t>
            </a:r>
          </a:p>
          <a:p>
            <a:pPr lvl="0">
              <a:defRPr/>
            </a:pPr>
            <a:r>
              <a:rPr lang="en-US" sz="1200" dirty="0">
                <a:solidFill>
                  <a:srgbClr val="0101FD"/>
                </a:solidFill>
                <a:latin typeface="Calibri" panose="020F0502020204030204" pitchFamily="34" charset="0"/>
                <a:cs typeface="Calibri" panose="020F0502020204030204" pitchFamily="34" charset="0"/>
              </a:rPr>
              <a:t>from</a:t>
            </a:r>
            <a:r>
              <a:rPr lang="en-US" sz="1200" dirty="0">
                <a:solidFill>
                  <a:srgbClr val="171717"/>
                </a:solidFill>
                <a:latin typeface="Calibri" panose="020F0502020204030204" pitchFamily="34" charset="0"/>
                <a:cs typeface="Calibri" panose="020F0502020204030204" pitchFamily="34" charset="0"/>
              </a:rPr>
              <a:t> (</a:t>
            </a:r>
          </a:p>
          <a:p>
            <a:pPr lvl="1">
              <a:defRPr/>
            </a:pPr>
            <a:r>
              <a:rPr lang="en-US" sz="1200" dirty="0">
                <a:solidFill>
                  <a:srgbClr val="171717"/>
                </a:solidFill>
                <a:latin typeface="Calibri" panose="020F0502020204030204" pitchFamily="34" charset="0"/>
                <a:cs typeface="Calibri" panose="020F0502020204030204" pitchFamily="34" charset="0"/>
              </a:rPr>
              <a:t>(</a:t>
            </a:r>
            <a:r>
              <a:rPr lang="en-US" sz="1200" dirty="0">
                <a:solidFill>
                  <a:srgbClr val="0101FD"/>
                </a:solidFill>
                <a:latin typeface="Calibri" panose="020F0502020204030204" pitchFamily="34" charset="0"/>
                <a:cs typeface="Calibri" panose="020F0502020204030204" pitchFamily="34" charset="0"/>
              </a:rPr>
              <a:t>select</a:t>
            </a:r>
            <a:r>
              <a:rPr lang="en-US" sz="1200" dirty="0">
                <a:solidFill>
                  <a:srgbClr val="171717"/>
                </a:solidFill>
                <a:latin typeface="Calibri" panose="020F0502020204030204" pitchFamily="34" charset="0"/>
                <a:cs typeface="Calibri" panose="020F0502020204030204" pitchFamily="34" charset="0"/>
              </a:rPr>
              <a:t> </a:t>
            </a:r>
            <a:r>
              <a:rPr lang="en-US" sz="1200" dirty="0">
                <a:solidFill>
                  <a:srgbClr val="0101FD"/>
                </a:solidFill>
                <a:latin typeface="Calibri" panose="020F0502020204030204" pitchFamily="34" charset="0"/>
                <a:cs typeface="Calibri" panose="020F0502020204030204" pitchFamily="34" charset="0"/>
              </a:rPr>
              <a:t>distinct</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c_last_name</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c_first_name</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d_date</a:t>
            </a:r>
            <a:r>
              <a:rPr lang="en-US" sz="1200" dirty="0">
                <a:solidFill>
                  <a:srgbClr val="171717"/>
                </a:solidFill>
                <a:latin typeface="Calibri" panose="020F0502020204030204" pitchFamily="34" charset="0"/>
                <a:cs typeface="Calibri" panose="020F0502020204030204" pitchFamily="34" charset="0"/>
              </a:rPr>
              <a:t> </a:t>
            </a:r>
          </a:p>
          <a:p>
            <a:pPr lvl="1">
              <a:defRPr/>
            </a:pPr>
            <a:r>
              <a:rPr lang="en-US" sz="1200" dirty="0">
                <a:solidFill>
                  <a:srgbClr val="0101FD"/>
                </a:solidFill>
                <a:latin typeface="Calibri" panose="020F0502020204030204" pitchFamily="34" charset="0"/>
                <a:cs typeface="Calibri" panose="020F0502020204030204" pitchFamily="34" charset="0"/>
              </a:rPr>
              <a:t>from</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store_sales</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date_dim</a:t>
            </a:r>
            <a:r>
              <a:rPr lang="en-US" sz="1200" dirty="0">
                <a:solidFill>
                  <a:srgbClr val="171717"/>
                </a:solidFill>
                <a:latin typeface="Calibri" panose="020F0502020204030204" pitchFamily="34" charset="0"/>
                <a:cs typeface="Calibri" panose="020F0502020204030204" pitchFamily="34" charset="0"/>
              </a:rPr>
              <a:t>, customer </a:t>
            </a:r>
          </a:p>
          <a:p>
            <a:pPr lvl="1">
              <a:defRPr/>
            </a:pPr>
            <a:r>
              <a:rPr lang="en-US" sz="1200" dirty="0">
                <a:solidFill>
                  <a:srgbClr val="0101FD"/>
                </a:solidFill>
                <a:latin typeface="Calibri" panose="020F0502020204030204" pitchFamily="34" charset="0"/>
                <a:cs typeface="Calibri" panose="020F0502020204030204" pitchFamily="34" charset="0"/>
              </a:rPr>
              <a:t>where</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store_sales.ss_sold_date_sk</a:t>
            </a:r>
            <a:r>
              <a:rPr lang="en-US" sz="1200" dirty="0">
                <a:solidFill>
                  <a:srgbClr val="171717"/>
                </a:solidFill>
                <a:latin typeface="Calibri" panose="020F0502020204030204" pitchFamily="34" charset="0"/>
                <a:cs typeface="Calibri" panose="020F0502020204030204" pitchFamily="34" charset="0"/>
              </a:rPr>
              <a:t> = </a:t>
            </a:r>
            <a:r>
              <a:rPr lang="en-US" sz="1200" dirty="0" err="1">
                <a:solidFill>
                  <a:srgbClr val="171717"/>
                </a:solidFill>
                <a:latin typeface="Calibri" panose="020F0502020204030204" pitchFamily="34" charset="0"/>
                <a:cs typeface="Calibri" panose="020F0502020204030204" pitchFamily="34" charset="0"/>
              </a:rPr>
              <a:t>date_dim.d_date_sk</a:t>
            </a:r>
            <a:r>
              <a:rPr lang="en-US" sz="1200" dirty="0">
                <a:solidFill>
                  <a:srgbClr val="171717"/>
                </a:solidFill>
                <a:latin typeface="Calibri" panose="020F0502020204030204" pitchFamily="34" charset="0"/>
                <a:cs typeface="Calibri" panose="020F0502020204030204" pitchFamily="34" charset="0"/>
              </a:rPr>
              <a:t> </a:t>
            </a:r>
          </a:p>
          <a:p>
            <a:pPr lvl="1">
              <a:defRPr/>
            </a:pPr>
            <a:r>
              <a:rPr lang="en-US" sz="1200" dirty="0">
                <a:solidFill>
                  <a:srgbClr val="0101FD"/>
                </a:solidFill>
                <a:latin typeface="Calibri" panose="020F0502020204030204" pitchFamily="34" charset="0"/>
                <a:cs typeface="Calibri" panose="020F0502020204030204" pitchFamily="34" charset="0"/>
              </a:rPr>
              <a:t>and</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store_sales.ss_customer_sk</a:t>
            </a:r>
            <a:r>
              <a:rPr lang="en-US" sz="1200" dirty="0">
                <a:solidFill>
                  <a:srgbClr val="171717"/>
                </a:solidFill>
                <a:latin typeface="Calibri" panose="020F0502020204030204" pitchFamily="34" charset="0"/>
                <a:cs typeface="Calibri" panose="020F0502020204030204" pitchFamily="34" charset="0"/>
              </a:rPr>
              <a:t> = </a:t>
            </a:r>
            <a:r>
              <a:rPr lang="en-US" sz="1200" dirty="0" err="1">
                <a:solidFill>
                  <a:srgbClr val="171717"/>
                </a:solidFill>
                <a:latin typeface="Calibri" panose="020F0502020204030204" pitchFamily="34" charset="0"/>
                <a:cs typeface="Calibri" panose="020F0502020204030204" pitchFamily="34" charset="0"/>
              </a:rPr>
              <a:t>customer.c_customer_sk</a:t>
            </a:r>
            <a:r>
              <a:rPr lang="en-US" sz="1200" dirty="0">
                <a:solidFill>
                  <a:srgbClr val="171717"/>
                </a:solidFill>
                <a:latin typeface="Calibri" panose="020F0502020204030204" pitchFamily="34" charset="0"/>
                <a:cs typeface="Calibri" panose="020F0502020204030204" pitchFamily="34" charset="0"/>
              </a:rPr>
              <a:t> </a:t>
            </a:r>
          </a:p>
          <a:p>
            <a:pPr lvl="1">
              <a:defRPr/>
            </a:pPr>
            <a:r>
              <a:rPr lang="en-US" sz="1200" dirty="0">
                <a:solidFill>
                  <a:srgbClr val="0101FD"/>
                </a:solidFill>
                <a:latin typeface="Calibri" panose="020F0502020204030204" pitchFamily="34" charset="0"/>
                <a:cs typeface="Calibri" panose="020F0502020204030204" pitchFamily="34" charset="0"/>
              </a:rPr>
              <a:t>and</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d_month_seq</a:t>
            </a:r>
            <a:r>
              <a:rPr lang="en-US" sz="1200" dirty="0">
                <a:solidFill>
                  <a:srgbClr val="171717"/>
                </a:solidFill>
                <a:latin typeface="Calibri" panose="020F0502020204030204" pitchFamily="34" charset="0"/>
                <a:cs typeface="Calibri" panose="020F0502020204030204" pitchFamily="34" charset="0"/>
              </a:rPr>
              <a:t> </a:t>
            </a:r>
            <a:r>
              <a:rPr lang="en-US" sz="1200" dirty="0">
                <a:solidFill>
                  <a:srgbClr val="0101FD"/>
                </a:solidFill>
                <a:latin typeface="Calibri" panose="020F0502020204030204" pitchFamily="34" charset="0"/>
                <a:cs typeface="Calibri" panose="020F0502020204030204" pitchFamily="34" charset="0"/>
              </a:rPr>
              <a:t>between</a:t>
            </a:r>
            <a:r>
              <a:rPr lang="en-US" sz="1200" dirty="0">
                <a:solidFill>
                  <a:srgbClr val="171717"/>
                </a:solidFill>
                <a:latin typeface="Calibri" panose="020F0502020204030204" pitchFamily="34" charset="0"/>
                <a:cs typeface="Calibri" panose="020F0502020204030204" pitchFamily="34" charset="0"/>
              </a:rPr>
              <a:t> 1194 </a:t>
            </a:r>
            <a:r>
              <a:rPr lang="en-US" sz="1200" dirty="0">
                <a:solidFill>
                  <a:srgbClr val="0101FD"/>
                </a:solidFill>
                <a:latin typeface="Calibri" panose="020F0502020204030204" pitchFamily="34" charset="0"/>
                <a:cs typeface="Calibri" panose="020F0502020204030204" pitchFamily="34" charset="0"/>
              </a:rPr>
              <a:t>and</a:t>
            </a:r>
            <a:r>
              <a:rPr lang="en-US" sz="1200" dirty="0">
                <a:solidFill>
                  <a:srgbClr val="171717"/>
                </a:solidFill>
                <a:latin typeface="Calibri" panose="020F0502020204030204" pitchFamily="34" charset="0"/>
                <a:cs typeface="Calibri" panose="020F0502020204030204" pitchFamily="34" charset="0"/>
              </a:rPr>
              <a:t> 1194+11) </a:t>
            </a:r>
          </a:p>
          <a:p>
            <a:pPr lvl="0">
              <a:defRPr/>
            </a:pPr>
            <a:r>
              <a:rPr lang="en-US" sz="1200" dirty="0">
                <a:solidFill>
                  <a:srgbClr val="0101FD"/>
                </a:solidFill>
                <a:latin typeface="Calibri" panose="020F0502020204030204" pitchFamily="34" charset="0"/>
                <a:cs typeface="Calibri" panose="020F0502020204030204" pitchFamily="34" charset="0"/>
              </a:rPr>
              <a:t>except</a:t>
            </a:r>
            <a:r>
              <a:rPr lang="en-US" sz="1200" dirty="0">
                <a:solidFill>
                  <a:srgbClr val="171717"/>
                </a:solidFill>
                <a:latin typeface="Calibri" panose="020F0502020204030204" pitchFamily="34" charset="0"/>
                <a:cs typeface="Calibri" panose="020F0502020204030204" pitchFamily="34" charset="0"/>
              </a:rPr>
              <a:t> </a:t>
            </a:r>
          </a:p>
          <a:p>
            <a:pPr lvl="1">
              <a:defRPr/>
            </a:pPr>
            <a:r>
              <a:rPr lang="en-US" sz="1200" dirty="0">
                <a:solidFill>
                  <a:srgbClr val="171717"/>
                </a:solidFill>
                <a:latin typeface="Calibri" panose="020F0502020204030204" pitchFamily="34" charset="0"/>
                <a:cs typeface="Calibri" panose="020F0502020204030204" pitchFamily="34" charset="0"/>
              </a:rPr>
              <a:t>(</a:t>
            </a:r>
            <a:r>
              <a:rPr lang="en-US" sz="1200" dirty="0">
                <a:solidFill>
                  <a:srgbClr val="0101FD"/>
                </a:solidFill>
                <a:latin typeface="Calibri" panose="020F0502020204030204" pitchFamily="34" charset="0"/>
                <a:cs typeface="Calibri" panose="020F0502020204030204" pitchFamily="34" charset="0"/>
              </a:rPr>
              <a:t>select</a:t>
            </a:r>
            <a:r>
              <a:rPr lang="en-US" sz="1200" dirty="0">
                <a:solidFill>
                  <a:srgbClr val="171717"/>
                </a:solidFill>
                <a:latin typeface="Calibri" panose="020F0502020204030204" pitchFamily="34" charset="0"/>
                <a:cs typeface="Calibri" panose="020F0502020204030204" pitchFamily="34" charset="0"/>
              </a:rPr>
              <a:t> </a:t>
            </a:r>
            <a:r>
              <a:rPr lang="en-US" sz="1200" dirty="0">
                <a:solidFill>
                  <a:srgbClr val="0101FD"/>
                </a:solidFill>
                <a:latin typeface="Calibri" panose="020F0502020204030204" pitchFamily="34" charset="0"/>
                <a:cs typeface="Calibri" panose="020F0502020204030204" pitchFamily="34" charset="0"/>
              </a:rPr>
              <a:t>distinct</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c_last_name</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c_first_name</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d_date</a:t>
            </a:r>
            <a:r>
              <a:rPr lang="en-US" sz="1200" dirty="0">
                <a:solidFill>
                  <a:srgbClr val="171717"/>
                </a:solidFill>
                <a:latin typeface="Calibri" panose="020F0502020204030204" pitchFamily="34" charset="0"/>
                <a:cs typeface="Calibri" panose="020F0502020204030204" pitchFamily="34" charset="0"/>
              </a:rPr>
              <a:t> </a:t>
            </a:r>
          </a:p>
          <a:p>
            <a:pPr lvl="1">
              <a:defRPr/>
            </a:pPr>
            <a:r>
              <a:rPr lang="en-US" sz="1200" dirty="0">
                <a:solidFill>
                  <a:srgbClr val="0101FD"/>
                </a:solidFill>
                <a:latin typeface="Calibri" panose="020F0502020204030204" pitchFamily="34" charset="0"/>
                <a:cs typeface="Calibri" panose="020F0502020204030204" pitchFamily="34" charset="0"/>
              </a:rPr>
              <a:t>from</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catalog_sales</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date_dim</a:t>
            </a:r>
            <a:r>
              <a:rPr lang="en-US" sz="1200" dirty="0">
                <a:solidFill>
                  <a:srgbClr val="171717"/>
                </a:solidFill>
                <a:latin typeface="Calibri" panose="020F0502020204030204" pitchFamily="34" charset="0"/>
                <a:cs typeface="Calibri" panose="020F0502020204030204" pitchFamily="34" charset="0"/>
              </a:rPr>
              <a:t>, customer </a:t>
            </a:r>
          </a:p>
          <a:p>
            <a:pPr lvl="1">
              <a:defRPr/>
            </a:pPr>
            <a:r>
              <a:rPr lang="en-US" sz="1200" dirty="0">
                <a:solidFill>
                  <a:srgbClr val="0101FD"/>
                </a:solidFill>
                <a:latin typeface="Calibri" panose="020F0502020204030204" pitchFamily="34" charset="0"/>
                <a:cs typeface="Calibri" panose="020F0502020204030204" pitchFamily="34" charset="0"/>
              </a:rPr>
              <a:t>where</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catalog_sales.cs_sold_date_sk</a:t>
            </a:r>
            <a:r>
              <a:rPr lang="en-US" sz="1200" dirty="0">
                <a:solidFill>
                  <a:srgbClr val="171717"/>
                </a:solidFill>
                <a:latin typeface="Calibri" panose="020F0502020204030204" pitchFamily="34" charset="0"/>
                <a:cs typeface="Calibri" panose="020F0502020204030204" pitchFamily="34" charset="0"/>
              </a:rPr>
              <a:t> = </a:t>
            </a:r>
            <a:r>
              <a:rPr lang="en-US" sz="1200" dirty="0" err="1">
                <a:solidFill>
                  <a:srgbClr val="171717"/>
                </a:solidFill>
                <a:latin typeface="Calibri" panose="020F0502020204030204" pitchFamily="34" charset="0"/>
                <a:cs typeface="Calibri" panose="020F0502020204030204" pitchFamily="34" charset="0"/>
              </a:rPr>
              <a:t>date_dim.d_date_sk</a:t>
            </a:r>
            <a:r>
              <a:rPr lang="en-US" sz="1200" dirty="0">
                <a:solidFill>
                  <a:srgbClr val="171717"/>
                </a:solidFill>
                <a:latin typeface="Calibri" panose="020F0502020204030204" pitchFamily="34" charset="0"/>
                <a:cs typeface="Calibri" panose="020F0502020204030204" pitchFamily="34" charset="0"/>
              </a:rPr>
              <a:t> </a:t>
            </a:r>
          </a:p>
          <a:p>
            <a:pPr lvl="1">
              <a:defRPr/>
            </a:pPr>
            <a:r>
              <a:rPr lang="en-US" sz="1200" dirty="0">
                <a:solidFill>
                  <a:srgbClr val="0101FD"/>
                </a:solidFill>
                <a:latin typeface="Calibri" panose="020F0502020204030204" pitchFamily="34" charset="0"/>
                <a:cs typeface="Calibri" panose="020F0502020204030204" pitchFamily="34" charset="0"/>
              </a:rPr>
              <a:t>and</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catalog_sales.cs_bill_customer_sk</a:t>
            </a:r>
            <a:r>
              <a:rPr lang="en-US" sz="1200" dirty="0">
                <a:solidFill>
                  <a:srgbClr val="171717"/>
                </a:solidFill>
                <a:latin typeface="Calibri" panose="020F0502020204030204" pitchFamily="34" charset="0"/>
                <a:cs typeface="Calibri" panose="020F0502020204030204" pitchFamily="34" charset="0"/>
              </a:rPr>
              <a:t> = </a:t>
            </a:r>
            <a:r>
              <a:rPr lang="en-US" sz="1200" dirty="0" err="1">
                <a:solidFill>
                  <a:srgbClr val="171717"/>
                </a:solidFill>
                <a:latin typeface="Calibri" panose="020F0502020204030204" pitchFamily="34" charset="0"/>
                <a:cs typeface="Calibri" panose="020F0502020204030204" pitchFamily="34" charset="0"/>
              </a:rPr>
              <a:t>customer.c_customer_sk</a:t>
            </a:r>
            <a:r>
              <a:rPr lang="en-US" sz="1200" dirty="0">
                <a:solidFill>
                  <a:srgbClr val="171717"/>
                </a:solidFill>
                <a:latin typeface="Calibri" panose="020F0502020204030204" pitchFamily="34" charset="0"/>
                <a:cs typeface="Calibri" panose="020F0502020204030204" pitchFamily="34" charset="0"/>
              </a:rPr>
              <a:t> </a:t>
            </a:r>
            <a:r>
              <a:rPr lang="en-US" sz="1200" dirty="0">
                <a:solidFill>
                  <a:srgbClr val="0101FD"/>
                </a:solidFill>
                <a:latin typeface="Calibri" panose="020F0502020204030204" pitchFamily="34" charset="0"/>
                <a:cs typeface="Calibri" panose="020F0502020204030204" pitchFamily="34" charset="0"/>
              </a:rPr>
              <a:t>and</a:t>
            </a: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d_month_seq</a:t>
            </a:r>
            <a:r>
              <a:rPr lang="en-US" sz="1200" dirty="0">
                <a:solidFill>
                  <a:srgbClr val="171717"/>
                </a:solidFill>
                <a:latin typeface="Calibri" panose="020F0502020204030204" pitchFamily="34" charset="0"/>
                <a:cs typeface="Calibri" panose="020F0502020204030204" pitchFamily="34" charset="0"/>
              </a:rPr>
              <a:t> </a:t>
            </a:r>
            <a:r>
              <a:rPr lang="en-US" sz="1200" dirty="0">
                <a:solidFill>
                  <a:srgbClr val="0101FD"/>
                </a:solidFill>
                <a:latin typeface="Calibri" panose="020F0502020204030204" pitchFamily="34" charset="0"/>
                <a:cs typeface="Calibri" panose="020F0502020204030204" pitchFamily="34" charset="0"/>
              </a:rPr>
              <a:t>between</a:t>
            </a:r>
            <a:r>
              <a:rPr lang="en-US" sz="1200" dirty="0">
                <a:solidFill>
                  <a:srgbClr val="171717"/>
                </a:solidFill>
                <a:latin typeface="Calibri" panose="020F0502020204030204" pitchFamily="34" charset="0"/>
                <a:cs typeface="Calibri" panose="020F0502020204030204" pitchFamily="34" charset="0"/>
              </a:rPr>
              <a:t> 1194 </a:t>
            </a:r>
            <a:r>
              <a:rPr lang="en-US" sz="1200" dirty="0">
                <a:solidFill>
                  <a:srgbClr val="0101FD"/>
                </a:solidFill>
                <a:latin typeface="Calibri" panose="020F0502020204030204" pitchFamily="34" charset="0"/>
                <a:cs typeface="Calibri" panose="020F0502020204030204" pitchFamily="34" charset="0"/>
              </a:rPr>
              <a:t>and</a:t>
            </a:r>
            <a:r>
              <a:rPr lang="en-US" sz="1200" dirty="0">
                <a:solidFill>
                  <a:srgbClr val="171717"/>
                </a:solidFill>
                <a:latin typeface="Calibri" panose="020F0502020204030204" pitchFamily="34" charset="0"/>
                <a:cs typeface="Calibri" panose="020F0502020204030204" pitchFamily="34" charset="0"/>
              </a:rPr>
              <a:t> 1194+11) </a:t>
            </a:r>
          </a:p>
          <a:p>
            <a:pPr lvl="0">
              <a:defRPr/>
            </a:pPr>
            <a:r>
              <a:rPr lang="en-US" sz="1200" dirty="0">
                <a:solidFill>
                  <a:srgbClr val="171717"/>
                </a:solidFill>
                <a:latin typeface="Calibri" panose="020F0502020204030204" pitchFamily="34" charset="0"/>
                <a:cs typeface="Calibri" panose="020F0502020204030204" pitchFamily="34" charset="0"/>
              </a:rPr>
              <a:t>) </a:t>
            </a:r>
            <a:r>
              <a:rPr lang="en-US" sz="1200" dirty="0" err="1">
                <a:solidFill>
                  <a:srgbClr val="171717"/>
                </a:solidFill>
                <a:latin typeface="Calibri" panose="020F0502020204030204" pitchFamily="34" charset="0"/>
                <a:cs typeface="Calibri" panose="020F0502020204030204" pitchFamily="34" charset="0"/>
              </a:rPr>
              <a:t>top_customers</a:t>
            </a:r>
            <a:endParaRPr lang="en-US" sz="3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269427"/>
          </a:xfrm>
        </p:spPr>
        <p:txBody>
          <a:bodyPr/>
          <a:lstStyle/>
          <a:p>
            <a:pPr marL="241254" marR="296488" indent="-229191" algn="just">
              <a:lnSpc>
                <a:spcPct val="80000"/>
              </a:lnSpc>
              <a:spcBef>
                <a:spcPts val="765"/>
              </a:spcBef>
              <a:buFont typeface="Arial"/>
              <a:buChar char="•"/>
              <a:tabLst>
                <a:tab pos="241889" algn="l"/>
              </a:tabLst>
            </a:pPr>
            <a:r>
              <a:rPr lang="en-US" spc="-25" dirty="0">
                <a:latin typeface="Calibri"/>
                <a:cs typeface="Calibri"/>
              </a:rPr>
              <a:t>Indexed </a:t>
            </a:r>
            <a:r>
              <a:rPr lang="en-US" spc="-15" dirty="0">
                <a:latin typeface="Calibri"/>
                <a:cs typeface="Calibri"/>
              </a:rPr>
              <a:t>views </a:t>
            </a:r>
            <a:r>
              <a:rPr lang="en-US" spc="-10" dirty="0">
                <a:latin typeface="Calibri"/>
                <a:cs typeface="Calibri"/>
              </a:rPr>
              <a:t>cache </a:t>
            </a:r>
            <a:r>
              <a:rPr lang="en-US" spc="-5" dirty="0">
                <a:latin typeface="Calibri"/>
                <a:cs typeface="Calibri"/>
              </a:rPr>
              <a:t>the </a:t>
            </a:r>
            <a:r>
              <a:rPr lang="en-US" spc="-10" dirty="0">
                <a:latin typeface="Calibri"/>
                <a:cs typeface="Calibri"/>
              </a:rPr>
              <a:t>schema </a:t>
            </a:r>
            <a:r>
              <a:rPr lang="en-US" spc="-5" dirty="0">
                <a:latin typeface="Calibri"/>
                <a:cs typeface="Calibri"/>
              </a:rPr>
              <a:t>and </a:t>
            </a:r>
            <a:r>
              <a:rPr lang="en-US" spc="-20" dirty="0">
                <a:latin typeface="Calibri"/>
                <a:cs typeface="Calibri"/>
              </a:rPr>
              <a:t>data </a:t>
            </a:r>
            <a:r>
              <a:rPr lang="en-US" spc="-25" dirty="0">
                <a:latin typeface="Calibri"/>
                <a:cs typeface="Calibri"/>
              </a:rPr>
              <a:t>for </a:t>
            </a:r>
            <a:r>
              <a:rPr lang="en-US" spc="-5" dirty="0">
                <a:latin typeface="Calibri"/>
                <a:cs typeface="Calibri"/>
              </a:rPr>
              <a:t>a </a:t>
            </a:r>
            <a:r>
              <a:rPr lang="en-US" spc="-10" dirty="0">
                <a:latin typeface="Calibri"/>
                <a:cs typeface="Calibri"/>
              </a:rPr>
              <a:t>view </a:t>
            </a:r>
            <a:r>
              <a:rPr lang="en-US" spc="-5" dirty="0">
                <a:latin typeface="Calibri"/>
                <a:cs typeface="Calibri"/>
              </a:rPr>
              <a:t>in </a:t>
            </a:r>
            <a:r>
              <a:rPr lang="en-US" spc="-20" dirty="0">
                <a:latin typeface="Calibri"/>
                <a:cs typeface="Calibri"/>
              </a:rPr>
              <a:t>DW </a:t>
            </a:r>
            <a:r>
              <a:rPr lang="en-US" spc="-15" dirty="0">
                <a:latin typeface="Calibri"/>
                <a:cs typeface="Calibri"/>
              </a:rPr>
              <a:t>remote  </a:t>
            </a:r>
            <a:r>
              <a:rPr lang="en-US" spc="-25" dirty="0">
                <a:latin typeface="Calibri"/>
                <a:cs typeface="Calibri"/>
              </a:rPr>
              <a:t>storage. </a:t>
            </a:r>
            <a:r>
              <a:rPr lang="en-US" spc="-10" dirty="0">
                <a:latin typeface="Calibri"/>
                <a:cs typeface="Calibri"/>
              </a:rPr>
              <a:t>They </a:t>
            </a:r>
            <a:r>
              <a:rPr lang="en-US" spc="-20" dirty="0">
                <a:latin typeface="Calibri"/>
                <a:cs typeface="Calibri"/>
              </a:rPr>
              <a:t>are </a:t>
            </a:r>
            <a:r>
              <a:rPr lang="en-US" spc="-10" dirty="0">
                <a:latin typeface="Calibri"/>
                <a:cs typeface="Calibri"/>
              </a:rPr>
              <a:t>useful </a:t>
            </a:r>
            <a:r>
              <a:rPr lang="en-US" spc="-25" dirty="0">
                <a:latin typeface="Calibri"/>
                <a:cs typeface="Calibri"/>
              </a:rPr>
              <a:t>for </a:t>
            </a:r>
            <a:r>
              <a:rPr lang="en-US" spc="-15" dirty="0">
                <a:latin typeface="Calibri"/>
                <a:cs typeface="Calibri"/>
              </a:rPr>
              <a:t>improving </a:t>
            </a:r>
            <a:r>
              <a:rPr lang="en-US" spc="-5" dirty="0">
                <a:latin typeface="Calibri"/>
                <a:cs typeface="Calibri"/>
              </a:rPr>
              <a:t>the </a:t>
            </a:r>
            <a:r>
              <a:rPr lang="en-US" spc="-15" dirty="0">
                <a:latin typeface="Calibri"/>
                <a:cs typeface="Calibri"/>
              </a:rPr>
              <a:t>performance </a:t>
            </a:r>
            <a:r>
              <a:rPr lang="en-US" spc="-5" dirty="0">
                <a:latin typeface="Calibri"/>
                <a:cs typeface="Calibri"/>
              </a:rPr>
              <a:t>of </a:t>
            </a:r>
            <a:r>
              <a:rPr lang="en-US" dirty="0">
                <a:latin typeface="Calibri"/>
                <a:cs typeface="Calibri"/>
              </a:rPr>
              <a:t>‘SELECT’  </a:t>
            </a:r>
            <a:r>
              <a:rPr lang="en-US" spc="-20" dirty="0">
                <a:latin typeface="Calibri"/>
                <a:cs typeface="Calibri"/>
              </a:rPr>
              <a:t>statement </a:t>
            </a:r>
            <a:r>
              <a:rPr lang="en-US" spc="-10" dirty="0">
                <a:latin typeface="Calibri"/>
                <a:cs typeface="Calibri"/>
              </a:rPr>
              <a:t>queries that </a:t>
            </a:r>
            <a:r>
              <a:rPr lang="en-US" spc="-5" dirty="0">
                <a:latin typeface="Calibri"/>
                <a:cs typeface="Calibri"/>
              </a:rPr>
              <a:t>include</a:t>
            </a:r>
            <a:r>
              <a:rPr lang="en-US" spc="105" dirty="0">
                <a:latin typeface="Calibri"/>
                <a:cs typeface="Calibri"/>
              </a:rPr>
              <a:t> </a:t>
            </a:r>
            <a:r>
              <a:rPr lang="en-US" spc="-15" dirty="0">
                <a:latin typeface="Calibri"/>
                <a:cs typeface="Calibri"/>
              </a:rPr>
              <a:t>aggregations</a:t>
            </a:r>
            <a:endParaRPr lang="en-US" dirty="0">
              <a:latin typeface="Calibri"/>
              <a:cs typeface="Calibri"/>
            </a:endParaRPr>
          </a:p>
          <a:p>
            <a:pPr marL="241254" marR="436796" indent="-229191" algn="just">
              <a:lnSpc>
                <a:spcPct val="80000"/>
              </a:lnSpc>
              <a:spcBef>
                <a:spcPts val="600"/>
              </a:spcBef>
              <a:buFont typeface="Arial"/>
              <a:buChar char="•"/>
              <a:tabLst>
                <a:tab pos="241889" algn="l"/>
              </a:tabLst>
            </a:pPr>
            <a:r>
              <a:rPr lang="en-US" spc="-25" dirty="0">
                <a:latin typeface="Calibri"/>
                <a:cs typeface="Calibri"/>
              </a:rPr>
              <a:t>Indexed </a:t>
            </a:r>
            <a:r>
              <a:rPr lang="en-US" spc="-15" dirty="0">
                <a:latin typeface="Calibri"/>
                <a:cs typeface="Calibri"/>
              </a:rPr>
              <a:t>views are automatically updated </a:t>
            </a:r>
            <a:r>
              <a:rPr lang="en-US" spc="-5" dirty="0">
                <a:latin typeface="Calibri"/>
                <a:cs typeface="Calibri"/>
              </a:rPr>
              <a:t>when </a:t>
            </a:r>
            <a:r>
              <a:rPr lang="en-US" spc="-20" dirty="0">
                <a:latin typeface="Calibri"/>
                <a:cs typeface="Calibri"/>
              </a:rPr>
              <a:t>data </a:t>
            </a:r>
            <a:r>
              <a:rPr lang="en-US" spc="-5" dirty="0">
                <a:latin typeface="Calibri"/>
                <a:cs typeface="Calibri"/>
              </a:rPr>
              <a:t>in </a:t>
            </a:r>
            <a:r>
              <a:rPr lang="en-US" spc="-10" dirty="0">
                <a:latin typeface="Calibri"/>
                <a:cs typeface="Calibri"/>
              </a:rPr>
              <a:t>underlying  tables </a:t>
            </a:r>
            <a:r>
              <a:rPr lang="en-US" spc="-15" dirty="0">
                <a:latin typeface="Calibri"/>
                <a:cs typeface="Calibri"/>
              </a:rPr>
              <a:t>are </a:t>
            </a:r>
            <a:r>
              <a:rPr lang="en-US" spc="-5" dirty="0">
                <a:latin typeface="Calibri"/>
                <a:cs typeface="Calibri"/>
              </a:rPr>
              <a:t>changed. This is a </a:t>
            </a:r>
            <a:r>
              <a:rPr lang="en-US" spc="-15" dirty="0">
                <a:latin typeface="Calibri"/>
                <a:cs typeface="Calibri"/>
              </a:rPr>
              <a:t>synchronous operation </a:t>
            </a:r>
            <a:r>
              <a:rPr lang="en-US" spc="-10" dirty="0">
                <a:latin typeface="Calibri"/>
                <a:cs typeface="Calibri"/>
              </a:rPr>
              <a:t>that </a:t>
            </a:r>
            <a:r>
              <a:rPr lang="en-US" spc="-15" dirty="0">
                <a:latin typeface="Calibri"/>
                <a:cs typeface="Calibri"/>
              </a:rPr>
              <a:t>occurs </a:t>
            </a:r>
            <a:r>
              <a:rPr lang="en-US" spc="-5" dirty="0">
                <a:latin typeface="Calibri"/>
                <a:cs typeface="Calibri"/>
              </a:rPr>
              <a:t>as  </a:t>
            </a:r>
            <a:r>
              <a:rPr lang="en-US" spc="-10" dirty="0">
                <a:latin typeface="Calibri"/>
                <a:cs typeface="Calibri"/>
              </a:rPr>
              <a:t>soon </a:t>
            </a:r>
            <a:r>
              <a:rPr lang="en-US" spc="-5" dirty="0">
                <a:latin typeface="Calibri"/>
                <a:cs typeface="Calibri"/>
              </a:rPr>
              <a:t>as the </a:t>
            </a:r>
            <a:r>
              <a:rPr lang="en-US" spc="-20" dirty="0">
                <a:latin typeface="Calibri"/>
                <a:cs typeface="Calibri"/>
              </a:rPr>
              <a:t>data </a:t>
            </a:r>
            <a:r>
              <a:rPr lang="en-US" spc="-5" dirty="0">
                <a:latin typeface="Calibri"/>
                <a:cs typeface="Calibri"/>
              </a:rPr>
              <a:t>is</a:t>
            </a:r>
            <a:r>
              <a:rPr lang="en-US" spc="65" dirty="0">
                <a:latin typeface="Calibri"/>
                <a:cs typeface="Calibri"/>
              </a:rPr>
              <a:t> </a:t>
            </a:r>
            <a:r>
              <a:rPr lang="en-US" spc="-10" dirty="0">
                <a:latin typeface="Calibri"/>
                <a:cs typeface="Calibri"/>
              </a:rPr>
              <a:t>changed.</a:t>
            </a:r>
            <a:endParaRPr lang="en-US" dirty="0">
              <a:latin typeface="Calibri"/>
              <a:cs typeface="Calibri"/>
            </a:endParaRPr>
          </a:p>
          <a:p>
            <a:pPr marL="241254" marR="98406" indent="-229191">
              <a:lnSpc>
                <a:spcPts val="2690"/>
              </a:lnSpc>
              <a:spcBef>
                <a:spcPts val="574"/>
              </a:spcBef>
              <a:buFont typeface="Arial"/>
              <a:buChar char="•"/>
              <a:tabLst>
                <a:tab pos="241889" algn="l"/>
              </a:tabLst>
            </a:pPr>
            <a:r>
              <a:rPr lang="en-US" spc="-10" dirty="0">
                <a:latin typeface="Calibri"/>
                <a:cs typeface="Calibri"/>
              </a:rPr>
              <a:t>The auto caching </a:t>
            </a:r>
            <a:r>
              <a:rPr lang="en-US" spc="-5" dirty="0">
                <a:latin typeface="Calibri"/>
                <a:cs typeface="Calibri"/>
              </a:rPr>
              <a:t>functionality </a:t>
            </a:r>
            <a:r>
              <a:rPr lang="en-US" spc="-10" dirty="0">
                <a:latin typeface="Calibri"/>
                <a:cs typeface="Calibri"/>
              </a:rPr>
              <a:t>allows SQL </a:t>
            </a:r>
            <a:r>
              <a:rPr lang="en-US" spc="-20" dirty="0">
                <a:latin typeface="Calibri"/>
                <a:cs typeface="Calibri"/>
              </a:rPr>
              <a:t>DW </a:t>
            </a:r>
            <a:r>
              <a:rPr lang="en-US" spc="-5" dirty="0">
                <a:latin typeface="Calibri"/>
                <a:cs typeface="Calibri"/>
              </a:rPr>
              <a:t>Query </a:t>
            </a:r>
            <a:r>
              <a:rPr lang="en-US" spc="-15" dirty="0">
                <a:latin typeface="Calibri"/>
                <a:cs typeface="Calibri"/>
              </a:rPr>
              <a:t>Optimizer </a:t>
            </a:r>
            <a:r>
              <a:rPr lang="en-US" spc="-20" dirty="0">
                <a:latin typeface="Calibri"/>
                <a:cs typeface="Calibri"/>
              </a:rPr>
              <a:t>to  </a:t>
            </a:r>
            <a:r>
              <a:rPr lang="en-US" spc="-10" dirty="0">
                <a:latin typeface="Calibri"/>
                <a:cs typeface="Calibri"/>
              </a:rPr>
              <a:t>consider using </a:t>
            </a:r>
            <a:r>
              <a:rPr lang="en-US" spc="-25" dirty="0">
                <a:latin typeface="Calibri"/>
                <a:cs typeface="Calibri"/>
              </a:rPr>
              <a:t>indexed </a:t>
            </a:r>
            <a:r>
              <a:rPr lang="en-US" spc="-10" dirty="0">
                <a:latin typeface="Calibri"/>
                <a:cs typeface="Calibri"/>
              </a:rPr>
              <a:t>view </a:t>
            </a:r>
            <a:r>
              <a:rPr lang="en-US" spc="-15" dirty="0">
                <a:latin typeface="Calibri"/>
                <a:cs typeface="Calibri"/>
              </a:rPr>
              <a:t>even </a:t>
            </a:r>
            <a:r>
              <a:rPr lang="en-US" spc="-5" dirty="0">
                <a:latin typeface="Calibri"/>
                <a:cs typeface="Calibri"/>
              </a:rPr>
              <a:t>if </a:t>
            </a:r>
            <a:r>
              <a:rPr lang="en-US" spc="-10" dirty="0">
                <a:latin typeface="Calibri"/>
                <a:cs typeface="Calibri"/>
              </a:rPr>
              <a:t>the view </a:t>
            </a:r>
            <a:r>
              <a:rPr lang="en-US" spc="-5" dirty="0">
                <a:latin typeface="Calibri"/>
                <a:cs typeface="Calibri"/>
              </a:rPr>
              <a:t>is </a:t>
            </a:r>
            <a:r>
              <a:rPr lang="en-US" spc="-10" dirty="0">
                <a:latin typeface="Calibri"/>
                <a:cs typeface="Calibri"/>
              </a:rPr>
              <a:t>not </a:t>
            </a:r>
            <a:r>
              <a:rPr lang="en-US" spc="-20" dirty="0">
                <a:latin typeface="Calibri"/>
                <a:cs typeface="Calibri"/>
              </a:rPr>
              <a:t>referenced </a:t>
            </a:r>
            <a:r>
              <a:rPr lang="en-US" spc="-5" dirty="0">
                <a:latin typeface="Calibri"/>
                <a:cs typeface="Calibri"/>
              </a:rPr>
              <a:t>in the  </a:t>
            </a:r>
            <a:r>
              <a:rPr lang="en-US" spc="-35" dirty="0">
                <a:latin typeface="Calibri"/>
                <a:cs typeface="Calibri"/>
              </a:rPr>
              <a:t>query.</a:t>
            </a:r>
            <a:endParaRPr lang="en-US" dirty="0">
              <a:latin typeface="Calibri"/>
              <a:cs typeface="Calibri"/>
            </a:endParaRPr>
          </a:p>
          <a:p>
            <a:pPr marL="241254" marR="5079" indent="-229191">
              <a:lnSpc>
                <a:spcPts val="3019"/>
              </a:lnSpc>
              <a:spcBef>
                <a:spcPts val="1010"/>
              </a:spcBef>
              <a:buFont typeface="Arial"/>
              <a:buChar char="•"/>
              <a:tabLst>
                <a:tab pos="241889" algn="l"/>
              </a:tabLst>
            </a:pPr>
            <a:r>
              <a:rPr lang="en-US" spc="-10" dirty="0">
                <a:latin typeface="Calibri"/>
                <a:cs typeface="Calibri"/>
              </a:rPr>
              <a:t>Supported </a:t>
            </a:r>
            <a:r>
              <a:rPr lang="en-US" spc="-15" dirty="0">
                <a:latin typeface="Calibri"/>
                <a:cs typeface="Calibri"/>
              </a:rPr>
              <a:t>aggregations: </a:t>
            </a:r>
            <a:r>
              <a:rPr lang="en-US" spc="-5" dirty="0">
                <a:latin typeface="Calibri"/>
                <a:cs typeface="Calibri"/>
              </a:rPr>
              <a:t>MAX, MIN, </a:t>
            </a:r>
            <a:r>
              <a:rPr lang="en-US" spc="-45" dirty="0">
                <a:latin typeface="Calibri"/>
                <a:cs typeface="Calibri"/>
              </a:rPr>
              <a:t>AVG, </a:t>
            </a:r>
            <a:r>
              <a:rPr lang="en-US" spc="-60" dirty="0">
                <a:latin typeface="Calibri"/>
                <a:cs typeface="Calibri"/>
              </a:rPr>
              <a:t>COUNT, </a:t>
            </a:r>
            <a:r>
              <a:rPr lang="en-US" spc="-10" dirty="0">
                <a:latin typeface="Calibri"/>
                <a:cs typeface="Calibri"/>
              </a:rPr>
              <a:t>COUNT_BIG, SUM,  </a:t>
            </a:r>
            <a:r>
              <a:rPr lang="en-US" spc="-40" dirty="0">
                <a:latin typeface="Calibri"/>
                <a:cs typeface="Calibri"/>
              </a:rPr>
              <a:t>VAR,</a:t>
            </a:r>
            <a:r>
              <a:rPr lang="en-US" spc="10" dirty="0">
                <a:latin typeface="Calibri"/>
                <a:cs typeface="Calibri"/>
              </a:rPr>
              <a:t> </a:t>
            </a:r>
            <a:r>
              <a:rPr lang="en-US" spc="-15" dirty="0">
                <a:latin typeface="Calibri"/>
                <a:cs typeface="Calibri"/>
              </a:rPr>
              <a:t>STDEV</a:t>
            </a:r>
            <a:endParaRPr lang="en-US" dirty="0">
              <a:latin typeface="Calibri"/>
              <a:cs typeface="Calibri"/>
            </a:endParaRPr>
          </a:p>
          <a:p>
            <a:endParaRPr lang="en-US"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lang="en-US" sz="1600" dirty="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93341"/>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dirty="0">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dirty="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dirty="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dirty="0">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dirty="0">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dirty="0">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dirty="0">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dirty="0">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462" y="5807143"/>
            <a:ext cx="823091" cy="924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5577257"/>
            <a:ext cx="2538053"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dirty="0">
                <a:gradFill>
                  <a:gsLst>
                    <a:gs pos="2917">
                      <a:prstClr val="black"/>
                    </a:gs>
                    <a:gs pos="30000">
                      <a:prstClr val="black"/>
                    </a:gs>
                  </a:gsLst>
                  <a:lin ang="5400000" scaled="0"/>
                </a:gradFill>
                <a:latin typeface="Segoe UI"/>
              </a:rPr>
              <a:t>Data </a:t>
            </a:r>
            <a:r>
              <a:rPr lang="en-US" sz="1200" b="1" dirty="0">
                <a:gradFill>
                  <a:gsLst>
                    <a:gs pos="2917">
                      <a:prstClr val="black"/>
                    </a:gs>
                    <a:gs pos="30000">
                      <a:prstClr val="black"/>
                    </a:gs>
                  </a:gsLst>
                  <a:lin ang="5400000" scaled="0"/>
                </a:gradFill>
                <a:latin typeface="Segoe UI"/>
              </a:rPr>
              <a:t>lake integrated </a:t>
            </a:r>
            <a:r>
              <a:rPr lang="en-US" sz="1200" dirty="0">
                <a:gradFill>
                  <a:gsLst>
                    <a:gs pos="2917">
                      <a:prstClr val="black"/>
                    </a:gs>
                    <a:gs pos="30000">
                      <a:prstClr val="black"/>
                    </a:gs>
                  </a:gsLst>
                  <a:lin ang="5400000" scaled="0"/>
                </a:gradFill>
                <a:latin typeface="Segoe UI"/>
              </a:rPr>
              <a:t>and Common Data Model aware</a:t>
            </a:r>
            <a:endParaRPr lang="en-US" sz="1200"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dirty="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dirty="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dirty="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dirty="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4838411"/>
            <a:ext cx="2538053"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dirty="0">
                <a:gradFill>
                  <a:gsLst>
                    <a:gs pos="2917">
                      <a:prstClr val="black"/>
                    </a:gs>
                    <a:gs pos="30000">
                      <a:prstClr val="black"/>
                    </a:gs>
                  </a:gsLst>
                  <a:lin ang="5400000" scaled="0"/>
                </a:gradFill>
                <a:latin typeface="Segoe UI"/>
              </a:rPr>
              <a:t>Integrated </a:t>
            </a:r>
            <a:r>
              <a:rPr lang="en-US" sz="1200" b="1" dirty="0">
                <a:gradFill>
                  <a:gsLst>
                    <a:gs pos="2917">
                      <a:prstClr val="black"/>
                    </a:gs>
                    <a:gs pos="30000">
                      <a:prstClr val="black"/>
                    </a:gs>
                  </a:gsLst>
                  <a:lin ang="5400000" scaled="0"/>
                </a:gradFill>
                <a:latin typeface="Segoe UI"/>
              </a:rPr>
              <a:t>platform services </a:t>
            </a:r>
            <a:br>
              <a:rPr lang="en-US" sz="1200" b="1" dirty="0">
                <a:gradFill>
                  <a:gsLst>
                    <a:gs pos="2917">
                      <a:prstClr val="black"/>
                    </a:gs>
                    <a:gs pos="30000">
                      <a:prstClr val="black"/>
                    </a:gs>
                  </a:gsLst>
                  <a:lin ang="5400000" scaled="0"/>
                </a:gradFill>
                <a:latin typeface="Segoe UI"/>
              </a:rPr>
            </a:br>
            <a:r>
              <a:rPr lang="en-US" sz="1200" dirty="0">
                <a:gradFill>
                  <a:gsLst>
                    <a:gs pos="2917">
                      <a:prstClr val="black"/>
                    </a:gs>
                    <a:gs pos="30000">
                      <a:prstClr val="black"/>
                    </a:gs>
                  </a:gsLst>
                  <a:lin ang="5400000" scaled="0"/>
                </a:gradFill>
                <a:latin typeface="Segoe UI"/>
              </a:rPr>
              <a:t>for, management, security, monitoring, and </a:t>
            </a:r>
            <a:r>
              <a:rPr lang="en-US" sz="1200" dirty="0" err="1">
                <a:gradFill>
                  <a:gsLst>
                    <a:gs pos="2917">
                      <a:prstClr val="black"/>
                    </a:gs>
                    <a:gs pos="30000">
                      <a:prstClr val="black"/>
                    </a:gs>
                  </a:gsLst>
                  <a:lin ang="5400000" scaled="0"/>
                </a:gradFill>
                <a:latin typeface="Segoe UI"/>
              </a:rPr>
              <a:t>metastore</a:t>
            </a:r>
            <a:endParaRPr lang="en-US" sz="1200"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8712" y="4860840"/>
            <a:ext cx="881842" cy="30148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3128496"/>
            <a:ext cx="2538053" cy="161889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r>
              <a:rPr lang="en-US" sz="1200" b="1">
                <a:gradFill>
                  <a:gsLst>
                    <a:gs pos="2917">
                      <a:prstClr val="black"/>
                    </a:gs>
                    <a:gs pos="30000">
                      <a:prstClr val="black"/>
                    </a:gs>
                  </a:gsLst>
                  <a:lin ang="5400000" scaled="0"/>
                </a:gradFill>
                <a:latin typeface="Segoe UI"/>
              </a:rPr>
              <a:t>SQL Analytics </a:t>
            </a:r>
            <a:r>
              <a:rPr lang="en-US" sz="1200">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r>
              <a:rPr lang="en-US" sz="1200" b="1">
                <a:gradFill>
                  <a:gsLst>
                    <a:gs pos="2917">
                      <a:prstClr val="black"/>
                    </a:gs>
                    <a:gs pos="30000">
                      <a:prstClr val="black"/>
                    </a:gs>
                  </a:gsLst>
                  <a:lin ang="5400000" scaled="0"/>
                </a:gradFill>
                <a:latin typeface="Segoe UI"/>
              </a:rPr>
              <a:t>Spark</a:t>
            </a:r>
            <a:r>
              <a:rPr lang="en-US" sz="1200">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8" y="3937945"/>
            <a:ext cx="1252015" cy="41526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dirty="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8712" y="2793435"/>
            <a:ext cx="881842" cy="28380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2554392"/>
            <a:ext cx="2538053"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a:gradFill>
                  <a:gsLst>
                    <a:gs pos="2917">
                      <a:prstClr val="black"/>
                    </a:gs>
                    <a:gs pos="30000">
                      <a:prstClr val="black"/>
                    </a:gs>
                  </a:gsLst>
                  <a:lin ang="5400000" scaled="0"/>
                </a:gradFill>
                <a:latin typeface="Segoe UI"/>
              </a:rPr>
              <a:t>Multiple </a:t>
            </a:r>
            <a:r>
              <a:rPr lang="en-US" sz="1200" b="1">
                <a:gradFill>
                  <a:gsLst>
                    <a:gs pos="2917">
                      <a:prstClr val="black"/>
                    </a:gs>
                    <a:gs pos="30000">
                      <a:prstClr val="black"/>
                    </a:gs>
                  </a:gsLst>
                  <a:lin ang="5400000" scaled="0"/>
                </a:gradFill>
                <a:latin typeface="Segoe UI"/>
              </a:rPr>
              <a:t>languages </a:t>
            </a:r>
            <a:r>
              <a:rPr lang="en-US" sz="1200">
                <a:gradFill>
                  <a:gsLst>
                    <a:gs pos="2917">
                      <a:prstClr val="black"/>
                    </a:gs>
                    <a:gs pos="30000">
                      <a:prstClr val="black"/>
                    </a:gs>
                  </a:gsLst>
                  <a:lin ang="5400000" scaled="0"/>
                </a:gradFill>
                <a:latin typeface="Segoe UI"/>
              </a:rPr>
              <a:t>suited to different analytics workloads</a:t>
            </a:r>
            <a:endParaRPr lang="en-US" sz="1200"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dirty="0">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8712" y="2228144"/>
            <a:ext cx="881842" cy="15036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989102"/>
            <a:ext cx="2538053"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a:gradFill>
                  <a:gsLst>
                    <a:gs pos="2917">
                      <a:prstClr val="black"/>
                    </a:gs>
                    <a:gs pos="30000">
                      <a:prstClr val="black"/>
                    </a:gs>
                  </a:gsLst>
                  <a:lin ang="5400000" scaled="0"/>
                </a:gradFill>
                <a:latin typeface="Segoe UI"/>
              </a:rPr>
              <a:t>SaaS </a:t>
            </a:r>
            <a:r>
              <a:rPr lang="en-US" sz="1200" b="1">
                <a:gradFill>
                  <a:gsLst>
                    <a:gs pos="2917">
                      <a:prstClr val="black"/>
                    </a:gs>
                    <a:gs pos="30000">
                      <a:prstClr val="black"/>
                    </a:gs>
                  </a:gsLst>
                  <a:lin ang="5400000" scaled="0"/>
                </a:gradFill>
                <a:latin typeface="Segoe UI"/>
              </a:rPr>
              <a:t>developer experiences </a:t>
            </a:r>
            <a:r>
              <a:rPr lang="en-US" sz="1200">
                <a:gradFill>
                  <a:gsLst>
                    <a:gs pos="2917">
                      <a:prstClr val="black"/>
                    </a:gs>
                    <a:gs pos="30000">
                      <a:prstClr val="black"/>
                    </a:gs>
                  </a:gsLst>
                  <a:lin ang="5400000" scaled="0"/>
                </a:gradFill>
                <a:latin typeface="Segoe UI"/>
              </a:rPr>
              <a:t>for code free and code first</a:t>
            </a:r>
            <a:endParaRPr lang="en-US" sz="2400"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494" y="1558677"/>
            <a:ext cx="408995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100" b="1" dirty="0">
                <a:solidFill>
                  <a:schemeClr val="tx2"/>
                </a:solidFill>
                <a:latin typeface="Segoe UI Semibold"/>
              </a:rPr>
              <a:t>Artificial Intelligence / Machine Learning / Internet of Things</a:t>
            </a:r>
          </a:p>
          <a:p>
            <a:pPr defTabSz="914225">
              <a:lnSpc>
                <a:spcPct val="120000"/>
              </a:lnSpc>
              <a:defRPr/>
            </a:pPr>
            <a:r>
              <a:rPr lang="en-US" sz="1100" b="1" dirty="0">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1441094"/>
            <a:ext cx="2538053" cy="45547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200">
                <a:gradFill>
                  <a:gsLst>
                    <a:gs pos="2917">
                      <a:prstClr val="black"/>
                    </a:gs>
                    <a:gs pos="30000">
                      <a:prstClr val="black"/>
                    </a:gs>
                  </a:gsLst>
                  <a:lin ang="5400000" scaled="0"/>
                </a:gradFill>
                <a:latin typeface="Segoe UI"/>
              </a:rPr>
              <a:t>Designed for analytics </a:t>
            </a:r>
            <a:r>
              <a:rPr lang="en-US" sz="1200" b="1">
                <a:gradFill>
                  <a:gsLst>
                    <a:gs pos="2917">
                      <a:prstClr val="black"/>
                    </a:gs>
                    <a:gs pos="30000">
                      <a:prstClr val="black"/>
                    </a:gs>
                  </a:gsLst>
                  <a:lin ang="5400000" scaled="0"/>
                </a:gradFill>
                <a:latin typeface="Segoe UI"/>
              </a:rPr>
              <a:t>workloads at any scale</a:t>
            </a:r>
            <a:endParaRPr lang="en-US" sz="2400"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6866" y="1665187"/>
            <a:ext cx="643687"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064568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1"/>
            <a:ext cx="5246695" cy="4371474"/>
          </a:xfrm>
          <a:prstGeom prst="rect">
            <a:avLst/>
          </a:prstGeom>
          <a:ln>
            <a:solidFill>
              <a:schemeClr val="bg2">
                <a:lumMod val="50000"/>
              </a:schemeClr>
            </a:solidFill>
          </a:ln>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Create table with index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CREATE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TABLE</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orderTable</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OrderId</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000000"/>
                </a:solidFill>
                <a:latin typeface="Calibri" panose="020F0502020204030204" pitchFamily="34" charset="0"/>
                <a:cs typeface="Calibri" panose="020F0502020204030204" pitchFamily="34" charset="0"/>
              </a:rPr>
              <a:t> NOT NULL</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Date     </a:t>
            </a:r>
            <a:r>
              <a:rPr lang="en-US" sz="1200" dirty="0" err="1">
                <a:solidFill>
                  <a:srgbClr val="0000FF"/>
                </a:solidFill>
                <a:latin typeface="Calibri" panose="020F0502020204030204" pitchFamily="34" charset="0"/>
                <a:cs typeface="Calibri" panose="020F0502020204030204" pitchFamily="34" charset="0"/>
              </a:rPr>
              <a:t>DATE</a:t>
            </a:r>
            <a:r>
              <a:rPr lang="en-US" sz="1200"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Name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Country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CLUSTERED</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COLUMNSTORE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INDEX </a:t>
            </a:r>
            <a:r>
              <a:rPr lang="en-US" sz="1200" dirty="0">
                <a:solidFill>
                  <a:srgbClr val="808080"/>
                </a:solidFill>
                <a:latin typeface="Calibri" panose="020F0502020204030204" pitchFamily="34" charset="0"/>
                <a:cs typeface="Calibri" panose="020F0502020204030204" pitchFamily="34" charset="0"/>
              </a:rPr>
              <a:t>|</a:t>
            </a:r>
          </a:p>
          <a:p>
            <a:pPr defTabSz="914225">
              <a:defRPr/>
            </a:pPr>
            <a:r>
              <a:rPr lang="en-US" sz="1200" dirty="0">
                <a:solidFill>
                  <a:srgbClr val="808080"/>
                </a:solidFill>
                <a:latin typeface="Calibri" panose="020F0502020204030204" pitchFamily="34" charset="0"/>
                <a:cs typeface="Calibri" panose="020F0502020204030204" pitchFamily="34" charset="0"/>
              </a:rPr>
              <a:t>    HEAP |</a:t>
            </a:r>
          </a:p>
          <a:p>
            <a:pPr defTabSz="914225">
              <a:defRPr/>
            </a:pPr>
            <a:r>
              <a:rPr lang="en-US" sz="1200" dirty="0">
                <a:solidFill>
                  <a:srgbClr val="808080"/>
                </a:solidFill>
                <a:latin typeface="Calibri" panose="020F0502020204030204" pitchFamily="34" charset="0"/>
                <a:cs typeface="Calibri" panose="020F0502020204030204" pitchFamily="34" charset="0"/>
              </a:rPr>
              <a:t>    CLUSTERED INDEX (</a:t>
            </a:r>
            <a:r>
              <a:rPr lang="en-US" sz="1200" dirty="0" err="1">
                <a:solidFill>
                  <a:srgbClr val="808080"/>
                </a:solidFill>
                <a:latin typeface="Calibri" panose="020F0502020204030204" pitchFamily="34" charset="0"/>
                <a:cs typeface="Calibri" panose="020F0502020204030204" pitchFamily="34" charset="0"/>
              </a:rPr>
              <a:t>OrderId</a:t>
            </a:r>
            <a:r>
              <a:rPr lang="en-US" sz="1200" dirty="0">
                <a:solidFill>
                  <a:srgbClr val="808080"/>
                </a:solidFill>
                <a:latin typeface="Calibri" panose="020F0502020204030204" pitchFamily="34" charset="0"/>
                <a:cs typeface="Calibri" panose="020F0502020204030204" pitchFamily="34" charset="0"/>
              </a:rPr>
              <a:t>)</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808080"/>
                </a:solidFill>
                <a:latin typeface="Calibri" panose="020F0502020204030204" pitchFamily="34" charset="0"/>
                <a:cs typeface="Calibri" panose="020F0502020204030204" pitchFamily="34" charset="0"/>
              </a:rPr>
              <a:t>);</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Add non-clustered index to table</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CREATE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INDEX</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NameIndex</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ON</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orderTable</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Name</a:t>
            </a:r>
            <a:r>
              <a:rPr lang="en-US" sz="1200" dirty="0">
                <a:solidFill>
                  <a:srgbClr val="808080"/>
                </a:solidFill>
                <a:latin typeface="Calibri" panose="020F0502020204030204" pitchFamily="34" charset="0"/>
                <a:cs typeface="Calibri" panose="020F0502020204030204" pitchFamily="34" charset="0"/>
              </a:rPr>
              <a:t>);</a:t>
            </a:r>
            <a:endParaRPr lang="en-US" sz="1200"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dirty="0"/>
              <a:t>Clustered </a:t>
            </a:r>
            <a:r>
              <a:rPr lang="en-US" dirty="0" err="1"/>
              <a:t>Columnstore</a:t>
            </a:r>
            <a:r>
              <a:rPr lang="en-US" dirty="0"/>
              <a:t> index (Default Primary)</a:t>
            </a:r>
          </a:p>
          <a:p>
            <a:pPr lvl="1"/>
            <a:r>
              <a:rPr lang="en-US" dirty="0"/>
              <a:t>Highest level of data compression</a:t>
            </a:r>
          </a:p>
          <a:p>
            <a:pPr lvl="1"/>
            <a:r>
              <a:rPr lang="en-US" dirty="0"/>
              <a:t>Best overall query performance</a:t>
            </a:r>
          </a:p>
          <a:p>
            <a:pPr lvl="1"/>
            <a:endParaRPr lang="en-US" dirty="0"/>
          </a:p>
          <a:p>
            <a:r>
              <a:rPr lang="en-US" dirty="0"/>
              <a:t>Clustered index (Primary)</a:t>
            </a:r>
          </a:p>
          <a:p>
            <a:pPr lvl="1"/>
            <a:r>
              <a:rPr lang="en-US" dirty="0"/>
              <a:t>Performant for looking up a single to few rows</a:t>
            </a:r>
          </a:p>
          <a:p>
            <a:pPr lvl="1"/>
            <a:endParaRPr lang="en-US" dirty="0"/>
          </a:p>
          <a:p>
            <a:r>
              <a:rPr lang="en-US" dirty="0"/>
              <a:t>Heap (Primary)</a:t>
            </a:r>
          </a:p>
          <a:p>
            <a:pPr lvl="1"/>
            <a:r>
              <a:rPr lang="en-US" dirty="0"/>
              <a:t>Faster loading and landing temporary data</a:t>
            </a:r>
          </a:p>
          <a:p>
            <a:pPr lvl="1"/>
            <a:r>
              <a:rPr lang="en-US" dirty="0"/>
              <a:t>Best for small lookup tables</a:t>
            </a:r>
          </a:p>
          <a:p>
            <a:pPr lvl="1"/>
            <a:endParaRPr lang="en-US" dirty="0"/>
          </a:p>
          <a:p>
            <a:r>
              <a:rPr lang="en-US" dirty="0" err="1"/>
              <a:t>Nonclustered</a:t>
            </a:r>
            <a:r>
              <a:rPr lang="en-US" dirty="0"/>
              <a:t> indexes (Secondary)</a:t>
            </a:r>
          </a:p>
          <a:p>
            <a:pPr lvl="1"/>
            <a:r>
              <a:rPr lang="en-US" dirty="0"/>
              <a:t>Enable ordering of multiple columns in a table</a:t>
            </a:r>
          </a:p>
          <a:p>
            <a:pPr lvl="1"/>
            <a:r>
              <a:rPr lang="en-US" dirty="0"/>
              <a:t>Allows multiple </a:t>
            </a:r>
            <a:r>
              <a:rPr lang="en-US" dirty="0" err="1"/>
              <a:t>nonclustered</a:t>
            </a:r>
            <a:r>
              <a:rPr lang="en-US" dirty="0"/>
              <a:t> on a single table</a:t>
            </a:r>
          </a:p>
          <a:p>
            <a:pPr lvl="1"/>
            <a:r>
              <a:rPr lang="en-US" dirty="0"/>
              <a:t>Can be created on any of the above primary indexes</a:t>
            </a:r>
          </a:p>
          <a:p>
            <a:pPr lvl="1"/>
            <a:r>
              <a:rPr lang="en-US" dirty="0"/>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30" cy="998011"/>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dirty="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30" cy="998011"/>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dirty="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7"/>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dirty="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11-3-2018</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txBody>
                  <a:tcPr marL="54471" marR="54471" marT="27235" marB="27235"/>
                </a:tc>
                <a:tc>
                  <a:txBody>
                    <a:bodyPr/>
                    <a:lstStyle/>
                    <a:p>
                      <a:r>
                        <a:rPr lang="en-US" sz="1000" dirty="0"/>
                        <a:t>Z</a:t>
                      </a:r>
                    </a:p>
                  </a:txBody>
                  <a:tcPr marL="54471" marR="54471" marT="27235" marB="27235"/>
                </a:tc>
                <a:tc>
                  <a:txBody>
                    <a:bodyPr/>
                    <a:lstStyle/>
                    <a:p>
                      <a:r>
                        <a:rPr lang="en-US" sz="1000" dirty="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dirty="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dirty="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8"/>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dirty="0">
                          <a:effectLst/>
                        </a:rPr>
                        <a:t>85016</a:t>
                      </a:r>
                      <a:endParaRPr lang="en-US" sz="1100" b="0" i="0" u="none" strike="noStrike" dirty="0">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dirty="0">
                          <a:effectLst/>
                        </a:rPr>
                        <a:t>85018</a:t>
                      </a:r>
                      <a:endParaRPr lang="en-US" sz="1100" b="0" i="0" u="none" strike="noStrike" dirty="0">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dirty="0">
                          <a:effectLst/>
                        </a:rPr>
                        <a:t>85216</a:t>
                      </a:r>
                      <a:endParaRPr lang="en-US" sz="1100" b="0" i="0" u="none" strike="noStrike" dirty="0">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dirty="0">
                          <a:effectLst/>
                        </a:rPr>
                        <a:t>85395</a:t>
                      </a:r>
                      <a:endParaRPr lang="en-US" sz="1100" b="0" i="0" u="none" strike="noStrike" dirty="0">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3"/>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dirty="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dirty="0">
                          <a:ln>
                            <a:noFill/>
                          </a:ln>
                          <a:effectLst/>
                          <a:uLnTx/>
                          <a:uFillTx/>
                        </a:rPr>
                        <a:t>11-2-2018</a:t>
                      </a:r>
                      <a:endParaRPr lang="en-US" sz="1000" dirty="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43"/>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dirty="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dirty="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dirty="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9"/>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dirty="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Rowgroup1 </a:t>
            </a:r>
            <a:br>
              <a:rPr lang="en-US" sz="1200" dirty="0">
                <a:latin typeface="Segoe UI Semibold"/>
              </a:rPr>
            </a:br>
            <a:r>
              <a:rPr lang="en-US" sz="1050" dirty="0">
                <a:latin typeface="Segoe UI Semibold"/>
              </a:rPr>
              <a:t>Min (</a:t>
            </a:r>
            <a:r>
              <a:rPr lang="en-US" sz="1050" dirty="0" err="1">
                <a:latin typeface="Segoe UI Semibold"/>
              </a:rPr>
              <a:t>OrderId</a:t>
            </a:r>
            <a:r>
              <a:rPr lang="en-US" sz="1050" dirty="0">
                <a:latin typeface="Segoe UI Semibold"/>
              </a:rPr>
              <a:t>): </a:t>
            </a:r>
            <a:r>
              <a:rPr lang="en-US" sz="1050" dirty="0">
                <a:latin typeface="Segoe UI"/>
              </a:rPr>
              <a:t>82147  |  M</a:t>
            </a:r>
            <a:r>
              <a:rPr lang="en-US" sz="1050" dirty="0">
                <a:latin typeface="Segoe UI Semibold"/>
              </a:rPr>
              <a:t>ax (</a:t>
            </a:r>
            <a:r>
              <a:rPr lang="en-US" sz="1050" dirty="0" err="1">
                <a:latin typeface="Segoe UI Semibold"/>
              </a:rPr>
              <a:t>OrderId</a:t>
            </a:r>
            <a:r>
              <a:rPr lang="en-US" sz="1050" dirty="0">
                <a:latin typeface="Segoe UI Semibold"/>
              </a:rPr>
              <a:t>): </a:t>
            </a:r>
            <a:r>
              <a:rPr lang="en-US" sz="1050" dirty="0">
                <a:latin typeface="Segoe UI"/>
              </a:rPr>
              <a:t>85395</a:t>
            </a:r>
            <a:endParaRPr lang="en-US" sz="1050" dirty="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5" cy="902095"/>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dirty="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dirty="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11-3-2018</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4471" marR="54471" marT="27235" marB="27235"/>
                </a:tc>
                <a:tc>
                  <a:txBody>
                    <a:bodyPr/>
                    <a:lstStyle/>
                    <a:p>
                      <a:r>
                        <a:rPr lang="en-US" sz="800" dirty="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dirty="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dirty="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dirty="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a:rPr>
              <a:t>Delta </a:t>
            </a:r>
            <a:r>
              <a:rPr lang="en-US" sz="1200" dirty="0" err="1">
                <a:latin typeface="Segoe UI"/>
              </a:rPr>
              <a:t>Rowstore</a:t>
            </a:r>
            <a:r>
              <a:rPr lang="en-US" sz="1200" dirty="0">
                <a:latin typeface="Segoe UI"/>
              </a:rPr>
              <a:t> </a:t>
            </a:r>
            <a:endParaRPr lang="en-US" sz="1050" dirty="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dirty="0"/>
              <a:t>SQL Analytics </a:t>
            </a:r>
            <a:r>
              <a:rPr lang="en-US" dirty="0" err="1"/>
              <a:t>Columnstore</a:t>
            </a:r>
            <a:r>
              <a:rPr lang="en-US" dirty="0"/>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tx2"/>
                </a:solidFill>
                <a:latin typeface="Segoe UI Semibold"/>
              </a:rPr>
              <a:t>Clustered </a:t>
            </a:r>
            <a:r>
              <a:rPr lang="en-US" sz="1600" dirty="0" err="1">
                <a:solidFill>
                  <a:schemeClr val="tx2"/>
                </a:solidFill>
                <a:latin typeface="Segoe UI Semibold"/>
              </a:rPr>
              <a:t>columnstore</a:t>
            </a:r>
            <a:r>
              <a:rPr lang="en-US" sz="1600" dirty="0">
                <a:solidFill>
                  <a:schemeClr val="tx2"/>
                </a:solidFill>
                <a:latin typeface="Segoe UI Semibold"/>
              </a:rPr>
              <a:t> index</a:t>
            </a:r>
            <a:br>
              <a:rPr lang="en-US" sz="1600" dirty="0">
                <a:solidFill>
                  <a:schemeClr val="tx2"/>
                </a:solidFill>
                <a:latin typeface="Segoe UI Semibold"/>
              </a:rPr>
            </a:br>
            <a:r>
              <a:rPr lang="en-US" sz="1200" dirty="0">
                <a:solidFill>
                  <a:schemeClr val="tx2"/>
                </a:solidFill>
                <a:latin typeface="Segoe UI"/>
              </a:rPr>
              <a:t>(</a:t>
            </a:r>
            <a:r>
              <a:rPr lang="en-US" sz="1200" dirty="0" err="1">
                <a:solidFill>
                  <a:schemeClr val="tx2"/>
                </a:solidFill>
                <a:latin typeface="Segoe UI"/>
              </a:rPr>
              <a:t>OrderId</a:t>
            </a:r>
            <a:r>
              <a:rPr lang="en-US" sz="1200" dirty="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latin typeface="+mn-lt"/>
              </a:rPr>
              <a:t>Data stored in compressed </a:t>
            </a:r>
            <a:r>
              <a:rPr lang="en-US" sz="1200" dirty="0" err="1">
                <a:latin typeface="+mn-lt"/>
              </a:rPr>
              <a:t>columnstore</a:t>
            </a:r>
            <a:r>
              <a:rPr lang="en-US" sz="1200" dirty="0">
                <a:latin typeface="+mn-lt"/>
              </a:rPr>
              <a:t> segments after being sliced into groups of rows (</a:t>
            </a:r>
            <a:r>
              <a:rPr lang="en-US" sz="1200" dirty="0" err="1">
                <a:latin typeface="+mn-lt"/>
              </a:rPr>
              <a:t>rowgroups</a:t>
            </a:r>
            <a:r>
              <a:rPr lang="en-US" sz="1200" dirty="0">
                <a:latin typeface="+mn-lt"/>
              </a:rPr>
              <a:t>/micro-partitions) for maximum compression</a:t>
            </a:r>
          </a:p>
          <a:p>
            <a:pPr marL="171417" indent="-171417" defTabSz="914016">
              <a:spcBef>
                <a:spcPts val="600"/>
              </a:spcBef>
              <a:buFont typeface="Arial" panose="020B0604020202020204" pitchFamily="34" charset="0"/>
              <a:buChar char="•"/>
              <a:defRPr/>
            </a:pPr>
            <a:r>
              <a:rPr lang="en-US" sz="1200" dirty="0">
                <a:latin typeface="+mn-lt"/>
              </a:rPr>
              <a:t>Rows are stored in the delta </a:t>
            </a:r>
            <a:r>
              <a:rPr lang="en-US" sz="1200" dirty="0" err="1">
                <a:latin typeface="+mn-lt"/>
              </a:rPr>
              <a:t>rowstore</a:t>
            </a:r>
            <a:r>
              <a:rPr lang="en-US" sz="1200" dirty="0">
                <a:latin typeface="+mn-lt"/>
              </a:rPr>
              <a:t> until the number of rows is large enough to be compressed into a </a:t>
            </a:r>
            <a:r>
              <a:rPr lang="en-US" sz="1200" dirty="0" err="1">
                <a:latin typeface="+mn-lt"/>
              </a:rPr>
              <a:t>columnstore</a:t>
            </a:r>
            <a:endParaRPr lang="en-US" sz="1050" dirty="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tx2"/>
                </a:solidFill>
                <a:latin typeface="Segoe UI Semibold"/>
              </a:rPr>
              <a:t>Clustered/Non-clustered </a:t>
            </a:r>
            <a:r>
              <a:rPr lang="en-US" sz="1600" dirty="0" err="1">
                <a:solidFill>
                  <a:schemeClr val="tx2"/>
                </a:solidFill>
                <a:latin typeface="Segoe UI Semibold"/>
              </a:rPr>
              <a:t>rowstore</a:t>
            </a:r>
            <a:r>
              <a:rPr lang="en-US" sz="1600" dirty="0">
                <a:solidFill>
                  <a:schemeClr val="tx2"/>
                </a:solidFill>
                <a:latin typeface="Segoe UI Semibold"/>
              </a:rPr>
              <a:t> index</a:t>
            </a:r>
            <a:br>
              <a:rPr lang="en-US" sz="1600" dirty="0">
                <a:solidFill>
                  <a:schemeClr val="tx2"/>
                </a:solidFill>
                <a:latin typeface="Segoe UI Semibold"/>
              </a:rPr>
            </a:br>
            <a:r>
              <a:rPr lang="en-US" sz="1200" dirty="0">
                <a:solidFill>
                  <a:schemeClr val="tx2"/>
                </a:solidFill>
                <a:latin typeface="Segoe UI"/>
              </a:rPr>
              <a:t>(</a:t>
            </a:r>
            <a:r>
              <a:rPr lang="en-US" sz="1200" dirty="0" err="1">
                <a:solidFill>
                  <a:schemeClr val="tx2"/>
                </a:solidFill>
                <a:latin typeface="Segoe UI"/>
              </a:rPr>
              <a:t>OrderId</a:t>
            </a:r>
            <a:r>
              <a:rPr lang="en-US" sz="1200" dirty="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dirty="0">
                <a:latin typeface="+mn-lt"/>
              </a:rPr>
              <a:t>Clustered </a:t>
            </a:r>
            <a:r>
              <a:rPr lang="en-US" sz="1200" dirty="0" err="1">
                <a:latin typeface="+mn-lt"/>
              </a:rPr>
              <a:t>rowstore</a:t>
            </a:r>
            <a:r>
              <a:rPr lang="en-US" sz="1200" dirty="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dirty="0">
                <a:latin typeface="+mn-lt"/>
              </a:rPr>
              <a:t>Non-clustered (secondary) </a:t>
            </a:r>
            <a:r>
              <a:rPr lang="en-US" sz="1200" dirty="0" err="1">
                <a:latin typeface="+mn-lt"/>
              </a:rPr>
              <a:t>rowstore</a:t>
            </a:r>
            <a:r>
              <a:rPr lang="en-US" sz="1200" dirty="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dirty="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685"/>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err="1">
                          <a:solidFill>
                            <a:schemeClr val="bg1"/>
                          </a:solidFill>
                        </a:rPr>
                        <a:t>PageId</a:t>
                      </a:r>
                      <a:endParaRPr lang="en-US" sz="900" dirty="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dirty="0">
                          <a:effectLst/>
                        </a:rPr>
                        <a:t>82147</a:t>
                      </a:r>
                      <a:endParaRPr lang="en-US" sz="1100" b="0" i="0" u="none" strike="noStrike" dirty="0">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1002</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685"/>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err="1">
                          <a:solidFill>
                            <a:schemeClr val="bg1"/>
                          </a:solidFill>
                        </a:rPr>
                        <a:t>PageId</a:t>
                      </a:r>
                      <a:endParaRPr lang="en-US" sz="900" dirty="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dirty="0">
                          <a:effectLst/>
                        </a:rPr>
                        <a:t>85395</a:t>
                      </a:r>
                      <a:endParaRPr lang="en-US" sz="1100" b="0" i="0" u="none" strike="noStrike" dirty="0">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1006</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685"/>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err="1">
                          <a:solidFill>
                            <a:schemeClr val="bg1"/>
                          </a:solidFill>
                        </a:rPr>
                        <a:t>PageId</a:t>
                      </a:r>
                      <a:endParaRPr lang="en-US" sz="900" dirty="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dirty="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1008</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30" cy="998011"/>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dirty="0">
                          <a:ln>
                            <a:noFill/>
                          </a:ln>
                          <a:effectLst/>
                          <a:uLnTx/>
                          <a:uFillTx/>
                        </a:rPr>
                        <a:t>11-2-2018</a:t>
                      </a:r>
                      <a:endParaRPr lang="en-US" sz="1000" dirty="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dirty="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dirty="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30" cy="998011"/>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dirty="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dirty="0">
                          <a:ln>
                            <a:noFill/>
                          </a:ln>
                          <a:effectLst/>
                          <a:uLnTx/>
                          <a:uFillTx/>
                        </a:rPr>
                        <a:t>98799</a:t>
                      </a:r>
                      <a:endParaRPr lang="en-US" sz="1000" dirty="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11-3-2018</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dirty="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7" y="3242038"/>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2"/>
            <a:ext cx="5951955" cy="1547961"/>
          </a:xfrm>
        </p:spPr>
        <p:txBody>
          <a:bodyPr/>
          <a:lstStyle/>
          <a:p>
            <a:r>
              <a:rPr lang="en-US" dirty="0">
                <a:solidFill>
                  <a:schemeClr val="tx2"/>
                </a:solidFill>
              </a:rPr>
              <a:t>Overview</a:t>
            </a:r>
          </a:p>
          <a:p>
            <a:r>
              <a:rPr lang="en-US" sz="1600" dirty="0">
                <a:latin typeface="+mn-lt"/>
              </a:rPr>
              <a:t>Queries against tables with ordered </a:t>
            </a:r>
            <a:r>
              <a:rPr lang="en-US" sz="1600" dirty="0" err="1">
                <a:latin typeface="+mn-lt"/>
              </a:rPr>
              <a:t>columnstore</a:t>
            </a:r>
            <a:r>
              <a:rPr lang="en-US" sz="1600" dirty="0">
                <a:latin typeface="+mn-lt"/>
              </a:rPr>
              <a:t> segments can take advantage of improved segment elimination to drastically reduce the time needed to service a query.</a:t>
            </a:r>
          </a:p>
          <a:p>
            <a:endParaRPr lang="en-US" sz="1600" dirty="0">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152185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dirty="0">
                <a:solidFill>
                  <a:srgbClr val="008000"/>
                </a:solidFill>
                <a:latin typeface="Calibri" panose="020F0502020204030204" pitchFamily="34" charset="0"/>
                <a:cs typeface="Calibri" panose="020F0502020204030204" pitchFamily="34" charset="0"/>
              </a:rPr>
              <a:t>-- Insert data into table with ordered </a:t>
            </a:r>
            <a:r>
              <a:rPr lang="en-US" sz="1200" b="1" dirty="0" err="1">
                <a:solidFill>
                  <a:srgbClr val="008000"/>
                </a:solidFill>
                <a:latin typeface="Calibri" panose="020F0502020204030204" pitchFamily="34" charset="0"/>
                <a:cs typeface="Calibri" panose="020F0502020204030204" pitchFamily="34" charset="0"/>
              </a:rPr>
              <a:t>columnstore</a:t>
            </a:r>
            <a:r>
              <a:rPr lang="en-US" sz="12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INSERT INTO </a:t>
            </a:r>
            <a:r>
              <a:rPr lang="en-US" sz="12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VALUES</a:t>
            </a:r>
            <a:r>
              <a:rPr lang="en-US" sz="1200" dirty="0">
                <a:solidFill>
                  <a:srgbClr val="000000">
                    <a:lumMod val="95000"/>
                    <a:lumOff val="5000"/>
                  </a:srgbClr>
                </a:solidFill>
                <a:latin typeface="Calibri" panose="020F0502020204030204" pitchFamily="34" charset="0"/>
                <a:cs typeface="Calibri" panose="020F0502020204030204" pitchFamily="34" charset="0"/>
              </a:rPr>
              <a:t> (1, </a:t>
            </a:r>
            <a:r>
              <a:rPr lang="en-US" sz="1200" dirty="0">
                <a:solidFill>
                  <a:srgbClr val="FF0000"/>
                </a:solidFill>
                <a:latin typeface="Calibri" panose="020F0502020204030204" pitchFamily="34" charset="0"/>
                <a:cs typeface="Calibri" panose="020F0502020204030204" pitchFamily="34" charset="0"/>
              </a:rPr>
              <a:t>'01-01-2019','Dave’, 'UK'</a:t>
            </a:r>
            <a:r>
              <a:rPr lang="en-US" sz="1200" dirty="0">
                <a:solidFill>
                  <a:srgbClr val="000000">
                    <a:lumMod val="95000"/>
                    <a:lumOff val="5000"/>
                  </a:srgbClr>
                </a:solidFill>
                <a:latin typeface="Calibri" panose="020F0502020204030204" pitchFamily="34" charset="0"/>
                <a:cs typeface="Calibri" panose="020F0502020204030204" pitchFamily="34" charset="0"/>
              </a:rPr>
              <a:t>)</a:t>
            </a:r>
            <a:endParaRPr lang="en-US" sz="12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361031" y="2475812"/>
            <a:ext cx="4876109" cy="3994759"/>
          </a:xfrm>
          <a:prstGeom prst="rect">
            <a:avLst/>
          </a:prstGeom>
        </p:spPr>
        <p:txBody>
          <a:bodyPr wrap="square">
            <a:spAutoFit/>
          </a:bodyPr>
          <a:lstStyle/>
          <a:p>
            <a:pPr>
              <a:spcAft>
                <a:spcPts val="600"/>
              </a:spcAft>
              <a:defRPr/>
            </a:pPr>
            <a:r>
              <a:rPr lang="en-US" sz="1200" b="1" dirty="0">
                <a:solidFill>
                  <a:srgbClr val="008000"/>
                </a:solidFill>
                <a:latin typeface="Calibri" panose="020F0502020204030204" pitchFamily="34" charset="0"/>
                <a:cs typeface="Calibri" panose="020F0502020204030204" pitchFamily="34" charset="0"/>
              </a:rPr>
              <a:t>-- Create Table with Ordered </a:t>
            </a:r>
            <a:r>
              <a:rPr lang="en-US" sz="1200" b="1" dirty="0" err="1">
                <a:solidFill>
                  <a:srgbClr val="008000"/>
                </a:solidFill>
                <a:latin typeface="Calibri" panose="020F0502020204030204" pitchFamily="34" charset="0"/>
                <a:cs typeface="Calibri" panose="020F0502020204030204" pitchFamily="34" charset="0"/>
              </a:rPr>
              <a:t>Columnstore</a:t>
            </a:r>
            <a:r>
              <a:rPr lang="en-US" sz="1200" b="1" dirty="0">
                <a:solidFill>
                  <a:srgbClr val="008000"/>
                </a:solidFill>
                <a:latin typeface="Calibri" panose="020F0502020204030204" pitchFamily="34" charset="0"/>
                <a:cs typeface="Calibri" panose="020F0502020204030204" pitchFamily="34" charset="0"/>
              </a:rPr>
              <a:t> Index </a:t>
            </a:r>
            <a:endParaRPr lang="en-US" sz="12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200" dirty="0">
                <a:solidFill>
                  <a:srgbClr val="0000FF"/>
                </a:solidFill>
                <a:latin typeface="Calibri" panose="020F0502020204030204" pitchFamily="34" charset="0"/>
                <a:cs typeface="Calibri" panose="020F0502020204030204" pitchFamily="34" charset="0"/>
              </a:rPr>
              <a:t>CREATE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TABLE</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sortedOrderTable</a:t>
            </a:r>
            <a:r>
              <a:rPr lang="en-US" sz="12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OrderId</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000000"/>
                </a:solidFill>
                <a:latin typeface="Calibri" panose="020F0502020204030204" pitchFamily="34" charset="0"/>
                <a:cs typeface="Calibri" panose="020F0502020204030204" pitchFamily="34" charset="0"/>
              </a:rPr>
              <a:t> NOT NULL</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200" dirty="0">
                <a:solidFill>
                  <a:srgbClr val="000000"/>
                </a:solidFill>
                <a:latin typeface="Calibri" panose="020F0502020204030204" pitchFamily="34" charset="0"/>
                <a:cs typeface="Calibri" panose="020F0502020204030204" pitchFamily="34" charset="0"/>
              </a:rPr>
              <a:t>    Date     </a:t>
            </a:r>
            <a:r>
              <a:rPr lang="en-US" sz="1200" dirty="0" err="1">
                <a:solidFill>
                  <a:srgbClr val="0000FF"/>
                </a:solidFill>
                <a:latin typeface="Calibri" panose="020F0502020204030204" pitchFamily="34" charset="0"/>
                <a:cs typeface="Calibri" panose="020F0502020204030204" pitchFamily="34" charset="0"/>
              </a:rPr>
              <a:t>DATE</a:t>
            </a:r>
            <a:r>
              <a:rPr lang="en-US" sz="12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dirty="0">
                <a:solidFill>
                  <a:srgbClr val="000000"/>
                </a:solidFill>
                <a:latin typeface="Calibri" panose="020F0502020204030204" pitchFamily="34" charset="0"/>
                <a:cs typeface="Calibri" panose="020F0502020204030204" pitchFamily="34" charset="0"/>
              </a:rPr>
              <a:t>    Name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200" dirty="0">
                <a:solidFill>
                  <a:srgbClr val="000000"/>
                </a:solidFill>
                <a:latin typeface="Calibri" panose="020F0502020204030204" pitchFamily="34" charset="0"/>
                <a:cs typeface="Calibri" panose="020F0502020204030204" pitchFamily="34" charset="0"/>
              </a:rPr>
              <a:t>    Country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2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2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200" dirty="0">
                <a:solidFill>
                  <a:srgbClr val="0000FF"/>
                </a:solidFill>
                <a:latin typeface="Calibri" panose="020F0502020204030204" pitchFamily="34" charset="0"/>
                <a:cs typeface="Calibri" panose="020F0502020204030204" pitchFamily="34" charset="0"/>
              </a:rPr>
              <a:t>  CLUSTERED COLUMNSTORE INDEX ORDER</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OrderId</a:t>
            </a:r>
            <a:r>
              <a:rPr lang="en-US" sz="12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2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dirty="0">
                <a:solidFill>
                  <a:srgbClr val="008000"/>
                </a:solidFill>
                <a:latin typeface="Calibri" panose="020F0502020204030204" pitchFamily="34" charset="0"/>
                <a:cs typeface="Calibri" panose="020F0502020204030204" pitchFamily="34" charset="0"/>
              </a:rPr>
              <a:t>-- Create Clustered </a:t>
            </a:r>
            <a:r>
              <a:rPr lang="en-US" sz="1200" b="1" dirty="0" err="1">
                <a:solidFill>
                  <a:srgbClr val="008000"/>
                </a:solidFill>
                <a:latin typeface="Calibri" panose="020F0502020204030204" pitchFamily="34" charset="0"/>
                <a:cs typeface="Calibri" panose="020F0502020204030204" pitchFamily="34" charset="0"/>
              </a:rPr>
              <a:t>Columnstore</a:t>
            </a:r>
            <a:r>
              <a:rPr lang="en-US" sz="12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dirty="0">
                <a:solidFill>
                  <a:srgbClr val="0000FF"/>
                </a:solidFill>
                <a:latin typeface="Calibri" panose="020F0502020204030204" pitchFamily="34" charset="0"/>
                <a:cs typeface="Calibri" panose="020F0502020204030204" pitchFamily="34" charset="0"/>
              </a:rPr>
              <a:t>CREATE CLUSTERED COLUMNSTORE INDEX </a:t>
            </a:r>
            <a:r>
              <a:rPr lang="en-US" sz="1200" dirty="0" err="1">
                <a:solidFill>
                  <a:srgbClr val="000000"/>
                </a:solidFill>
                <a:latin typeface="Calibri" panose="020F0502020204030204" pitchFamily="34" charset="0"/>
                <a:cs typeface="Calibri" panose="020F0502020204030204" pitchFamily="34" charset="0"/>
              </a:rPr>
              <a:t>cciOrderId</a:t>
            </a:r>
            <a:r>
              <a:rPr lang="en-US" sz="12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200" dirty="0">
                <a:solidFill>
                  <a:srgbClr val="0000FF"/>
                </a:solidFill>
                <a:latin typeface="Calibri" panose="020F0502020204030204" pitchFamily="34" charset="0"/>
                <a:cs typeface="Calibri" panose="020F0502020204030204" pitchFamily="34" charset="0"/>
              </a:rPr>
              <a:t>ON </a:t>
            </a:r>
            <a:r>
              <a:rPr lang="en-US" sz="12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dirty="0">
                <a:solidFill>
                  <a:srgbClr val="000000">
                    <a:lumMod val="95000"/>
                    <a:lumOff val="5000"/>
                  </a:srgbClr>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OrderId</a:t>
            </a:r>
            <a:r>
              <a:rPr lang="en-US" sz="1200"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7493526"/>
          </a:xfrm>
        </p:spPr>
        <p:txBody>
          <a:bodyPr/>
          <a:lstStyle/>
          <a:p>
            <a:pPr>
              <a:lnSpc>
                <a:spcPct val="100000"/>
              </a:lnSpc>
            </a:pPr>
            <a:r>
              <a:rPr lang="en-US" sz="2800" dirty="0"/>
              <a:t>Clustered Columnstore indexes (CCI) are best for fact tables. </a:t>
            </a:r>
          </a:p>
          <a:p>
            <a:pPr>
              <a:lnSpc>
                <a:spcPct val="100000"/>
              </a:lnSpc>
            </a:pPr>
            <a:r>
              <a:rPr lang="en-US" sz="2800" dirty="0"/>
              <a:t>CCI offer the highest level of data compression and best query performance for tables with over 100 million rows. </a:t>
            </a:r>
          </a:p>
          <a:p>
            <a:pPr>
              <a:lnSpc>
                <a:spcPct val="100000"/>
              </a:lnSpc>
            </a:pPr>
            <a:r>
              <a:rPr lang="en-US" sz="2800" dirty="0"/>
              <a:t>Heap tables are best for small lookup tables and recommended for tables with less than 100 million rows.</a:t>
            </a:r>
          </a:p>
          <a:p>
            <a:pPr>
              <a:lnSpc>
                <a:spcPct val="100000"/>
              </a:lnSpc>
            </a:pPr>
            <a:r>
              <a:rPr lang="en-US" sz="2800" dirty="0"/>
              <a:t>Clustered Indexes may outperform CCI when very few rows need to be retrieved quickly.</a:t>
            </a:r>
          </a:p>
          <a:p>
            <a:pPr lvl="1">
              <a:lnSpc>
                <a:spcPct val="100000"/>
              </a:lnSpc>
            </a:pPr>
            <a:r>
              <a:rPr lang="en-US" sz="2400" dirty="0"/>
              <a:t>Add non-clustered indexes to improve performance for less selective queries. </a:t>
            </a:r>
          </a:p>
          <a:p>
            <a:pPr lvl="1">
              <a:lnSpc>
                <a:spcPct val="100000"/>
              </a:lnSpc>
            </a:pPr>
            <a:r>
              <a:rPr lang="en-US" sz="2400" dirty="0"/>
              <a:t>Each additional index added to a table increases storage space required and processing time during data loads.</a:t>
            </a:r>
          </a:p>
          <a:p>
            <a:pPr>
              <a:lnSpc>
                <a:spcPct val="100000"/>
              </a:lnSpc>
            </a:pPr>
            <a:r>
              <a:rPr lang="en-US" sz="2800" dirty="0"/>
              <a:t>Speed load performance by staging data in heap tables and temporary tables prior to running transformations.</a:t>
            </a:r>
          </a:p>
          <a:p>
            <a:endParaRPr lang="en-US" sz="3967" dirty="0"/>
          </a:p>
          <a:p>
            <a:pPr lvl="1"/>
            <a:r>
              <a:rPr lang="en-US" sz="200" dirty="0"/>
              <a:t>as</a:t>
            </a:r>
          </a:p>
          <a:p>
            <a:endParaRPr lang="en-US" sz="4000" dirty="0"/>
          </a:p>
          <a:p>
            <a:endParaRPr lang="en-US"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Choosing the right index</a:t>
            </a:r>
          </a:p>
        </p:txBody>
      </p:sp>
    </p:spTree>
    <p:extLst>
      <p:ext uri="{BB962C8B-B14F-4D97-AF65-F5344CB8AC3E}">
        <p14:creationId xmlns:p14="http://schemas.microsoft.com/office/powerpoint/2010/main" val="401641371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dirty="0">
                <a:latin typeface="Calibri"/>
                <a:cs typeface="Calibri"/>
              </a:rPr>
              <a:t>Queries </a:t>
            </a:r>
            <a:r>
              <a:rPr lang="en-US" spc="-15" dirty="0">
                <a:latin typeface="Calibri"/>
                <a:cs typeface="Calibri"/>
              </a:rPr>
              <a:t>against </a:t>
            </a:r>
            <a:r>
              <a:rPr lang="en-US" spc="-10" dirty="0">
                <a:latin typeface="Calibri"/>
                <a:cs typeface="Calibri"/>
              </a:rPr>
              <a:t>tables </a:t>
            </a:r>
            <a:r>
              <a:rPr lang="en-US" dirty="0">
                <a:latin typeface="Calibri"/>
                <a:cs typeface="Calibri"/>
              </a:rPr>
              <a:t>with </a:t>
            </a:r>
            <a:r>
              <a:rPr lang="en-US" spc="-20" dirty="0">
                <a:latin typeface="Calibri"/>
                <a:cs typeface="Calibri"/>
              </a:rPr>
              <a:t>ordered </a:t>
            </a:r>
            <a:r>
              <a:rPr lang="en-US" spc="-20" dirty="0" err="1">
                <a:latin typeface="Calibri"/>
                <a:cs typeface="Calibri"/>
              </a:rPr>
              <a:t>columnstore</a:t>
            </a:r>
            <a:r>
              <a:rPr lang="en-US" spc="-20" dirty="0">
                <a:latin typeface="Calibri"/>
                <a:cs typeface="Calibri"/>
              </a:rPr>
              <a:t> </a:t>
            </a:r>
            <a:r>
              <a:rPr lang="en-US" spc="-10" dirty="0">
                <a:latin typeface="Calibri"/>
                <a:cs typeface="Calibri"/>
              </a:rPr>
              <a:t>segments can </a:t>
            </a:r>
            <a:r>
              <a:rPr lang="en-US" spc="-35" dirty="0">
                <a:latin typeface="Calibri"/>
                <a:cs typeface="Calibri"/>
              </a:rPr>
              <a:t>take  </a:t>
            </a:r>
            <a:r>
              <a:rPr lang="en-US" spc="-20" dirty="0">
                <a:latin typeface="Calibri"/>
                <a:cs typeface="Calibri"/>
              </a:rPr>
              <a:t>advantage </a:t>
            </a:r>
            <a:r>
              <a:rPr lang="en-US" spc="-5" dirty="0">
                <a:latin typeface="Calibri"/>
                <a:cs typeface="Calibri"/>
              </a:rPr>
              <a:t>of </a:t>
            </a:r>
            <a:r>
              <a:rPr lang="en-US" spc="-20" dirty="0">
                <a:latin typeface="Calibri"/>
                <a:cs typeface="Calibri"/>
              </a:rPr>
              <a:t>improved </a:t>
            </a:r>
            <a:r>
              <a:rPr lang="en-US" spc="-10" dirty="0">
                <a:latin typeface="Calibri"/>
                <a:cs typeface="Calibri"/>
              </a:rPr>
              <a:t>segment elimination </a:t>
            </a:r>
            <a:r>
              <a:rPr lang="en-US" spc="-20" dirty="0">
                <a:latin typeface="Calibri"/>
                <a:cs typeface="Calibri"/>
              </a:rPr>
              <a:t>to </a:t>
            </a:r>
            <a:r>
              <a:rPr lang="en-US" spc="-15" dirty="0">
                <a:latin typeface="Calibri"/>
                <a:cs typeface="Calibri"/>
              </a:rPr>
              <a:t>drastically </a:t>
            </a:r>
            <a:r>
              <a:rPr lang="en-US" spc="-10" dirty="0">
                <a:latin typeface="Calibri"/>
                <a:cs typeface="Calibri"/>
              </a:rPr>
              <a:t>reduce </a:t>
            </a:r>
            <a:r>
              <a:rPr lang="en-US" spc="-5" dirty="0">
                <a:latin typeface="Calibri"/>
                <a:cs typeface="Calibri"/>
              </a:rPr>
              <a:t>the  time </a:t>
            </a:r>
            <a:r>
              <a:rPr lang="en-US" spc="-10" dirty="0">
                <a:latin typeface="Calibri"/>
                <a:cs typeface="Calibri"/>
              </a:rPr>
              <a:t>needed </a:t>
            </a:r>
            <a:r>
              <a:rPr lang="en-US" spc="-20" dirty="0">
                <a:latin typeface="Calibri"/>
                <a:cs typeface="Calibri"/>
              </a:rPr>
              <a:t>to </a:t>
            </a:r>
            <a:r>
              <a:rPr lang="en-US" spc="-5" dirty="0">
                <a:latin typeface="Calibri"/>
                <a:cs typeface="Calibri"/>
              </a:rPr>
              <a:t>service a</a:t>
            </a:r>
            <a:r>
              <a:rPr lang="en-US" spc="50" dirty="0">
                <a:latin typeface="Calibri"/>
                <a:cs typeface="Calibri"/>
              </a:rPr>
              <a:t> </a:t>
            </a:r>
            <a:r>
              <a:rPr lang="en-US" spc="-40" dirty="0">
                <a:latin typeface="Calibri"/>
                <a:cs typeface="Calibri"/>
              </a:rPr>
              <a:t>query.</a:t>
            </a:r>
            <a:endParaRPr lang="en-US" dirty="0">
              <a:latin typeface="Calibri"/>
              <a:cs typeface="Calibri"/>
            </a:endParaRPr>
          </a:p>
          <a:p>
            <a:pPr>
              <a:spcBef>
                <a:spcPts val="10"/>
              </a:spcBef>
              <a:buFont typeface="Arial"/>
              <a:buChar char="•"/>
            </a:pPr>
            <a:endParaRPr lang="en-US" sz="3921" dirty="0">
              <a:latin typeface="Calibri"/>
              <a:cs typeface="Calibri"/>
            </a:endParaRPr>
          </a:p>
          <a:p>
            <a:pPr marL="241254" marR="5079" indent="-229191">
              <a:lnSpc>
                <a:spcPts val="3019"/>
              </a:lnSpc>
              <a:spcBef>
                <a:spcPts val="5"/>
              </a:spcBef>
              <a:buFont typeface="Arial"/>
              <a:buChar char="•"/>
              <a:tabLst>
                <a:tab pos="241889" algn="l"/>
              </a:tabLst>
            </a:pPr>
            <a:r>
              <a:rPr lang="en-US" spc="-20" dirty="0" err="1">
                <a:latin typeface="Calibri"/>
                <a:cs typeface="Calibri"/>
              </a:rPr>
              <a:t>Columnstore</a:t>
            </a:r>
            <a:r>
              <a:rPr lang="en-US" spc="-20" dirty="0">
                <a:latin typeface="Calibri"/>
                <a:cs typeface="Calibri"/>
              </a:rPr>
              <a:t> </a:t>
            </a:r>
            <a:r>
              <a:rPr lang="en-US" spc="-10" dirty="0">
                <a:latin typeface="Calibri"/>
                <a:cs typeface="Calibri"/>
              </a:rPr>
              <a:t>Segments </a:t>
            </a:r>
            <a:r>
              <a:rPr lang="en-US" spc="-15" dirty="0">
                <a:latin typeface="Calibri"/>
                <a:cs typeface="Calibri"/>
              </a:rPr>
              <a:t>are </a:t>
            </a:r>
            <a:r>
              <a:rPr lang="en-US" spc="-10" dirty="0">
                <a:latin typeface="Calibri"/>
                <a:cs typeface="Calibri"/>
              </a:rPr>
              <a:t>automatically </a:t>
            </a:r>
            <a:r>
              <a:rPr lang="en-US" spc="-15" dirty="0">
                <a:latin typeface="Calibri"/>
                <a:cs typeface="Calibri"/>
              </a:rPr>
              <a:t>updated </a:t>
            </a:r>
            <a:r>
              <a:rPr lang="en-US" spc="-5" dirty="0">
                <a:latin typeface="Calibri"/>
                <a:cs typeface="Calibri"/>
              </a:rPr>
              <a:t>as </a:t>
            </a:r>
            <a:r>
              <a:rPr lang="en-US" spc="-20" dirty="0">
                <a:latin typeface="Calibri"/>
                <a:cs typeface="Calibri"/>
              </a:rPr>
              <a:t>data </a:t>
            </a:r>
            <a:r>
              <a:rPr lang="en-US" spc="-5" dirty="0">
                <a:latin typeface="Calibri"/>
                <a:cs typeface="Calibri"/>
              </a:rPr>
              <a:t>is inserted,  </a:t>
            </a:r>
            <a:r>
              <a:rPr lang="en-US" spc="-15" dirty="0">
                <a:latin typeface="Calibri"/>
                <a:cs typeface="Calibri"/>
              </a:rPr>
              <a:t>updated, </a:t>
            </a:r>
            <a:r>
              <a:rPr lang="en-US" spc="-5" dirty="0">
                <a:latin typeface="Calibri"/>
                <a:cs typeface="Calibri"/>
              </a:rPr>
              <a:t>or </a:t>
            </a:r>
            <a:r>
              <a:rPr lang="en-US" spc="-15" dirty="0">
                <a:latin typeface="Calibri"/>
                <a:cs typeface="Calibri"/>
              </a:rPr>
              <a:t>deleted </a:t>
            </a:r>
            <a:r>
              <a:rPr lang="en-US" spc="-5" dirty="0">
                <a:latin typeface="Calibri"/>
                <a:cs typeface="Calibri"/>
              </a:rPr>
              <a:t>in </a:t>
            </a:r>
            <a:r>
              <a:rPr lang="en-US" spc="-20" dirty="0">
                <a:latin typeface="Calibri"/>
                <a:cs typeface="Calibri"/>
              </a:rPr>
              <a:t>data </a:t>
            </a:r>
            <a:r>
              <a:rPr lang="en-US" spc="-15" dirty="0">
                <a:latin typeface="Calibri"/>
                <a:cs typeface="Calibri"/>
              </a:rPr>
              <a:t>warehouse</a:t>
            </a:r>
            <a:r>
              <a:rPr lang="en-US" spc="105" dirty="0">
                <a:latin typeface="Calibri"/>
                <a:cs typeface="Calibri"/>
              </a:rPr>
              <a:t> </a:t>
            </a:r>
            <a:r>
              <a:rPr lang="en-US" spc="-10" dirty="0">
                <a:latin typeface="Calibri"/>
                <a:cs typeface="Calibri"/>
              </a:rPr>
              <a:t>tables.</a:t>
            </a:r>
            <a:endParaRPr lang="en-US" dirty="0">
              <a:latin typeface="Calibri"/>
              <a:cs typeface="Calibri"/>
            </a:endParaRPr>
          </a:p>
          <a:p>
            <a:endParaRPr lang="en-US" dirty="0"/>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244292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435780"/>
            <a:ext cx="11018520" cy="2675181"/>
          </a:xfrm>
        </p:spPr>
        <p:txBody>
          <a:bodyPr/>
          <a:lstStyle/>
          <a:p>
            <a:pPr marL="241254" marR="734553" indent="-229191">
              <a:lnSpc>
                <a:spcPts val="3029"/>
              </a:lnSpc>
              <a:spcBef>
                <a:spcPts val="470"/>
              </a:spcBef>
              <a:buFont typeface="Arial"/>
              <a:buChar char="•"/>
              <a:tabLst>
                <a:tab pos="241889" algn="l"/>
              </a:tabLst>
            </a:pPr>
            <a:r>
              <a:rPr lang="en-US" spc="-15" dirty="0">
                <a:latin typeface="Calibri"/>
                <a:cs typeface="Calibri"/>
              </a:rPr>
              <a:t>Start </a:t>
            </a:r>
            <a:r>
              <a:rPr lang="en-US" spc="-5" dirty="0">
                <a:latin typeface="Calibri"/>
                <a:cs typeface="Calibri"/>
              </a:rPr>
              <a:t>without </a:t>
            </a:r>
            <a:r>
              <a:rPr lang="en-US" spc="-20" dirty="0">
                <a:latin typeface="Calibri"/>
                <a:cs typeface="Calibri"/>
              </a:rPr>
              <a:t>indexes. </a:t>
            </a:r>
            <a:r>
              <a:rPr lang="en-US" spc="-10" dirty="0">
                <a:latin typeface="Calibri"/>
                <a:cs typeface="Calibri"/>
              </a:rPr>
              <a:t>The overhead </a:t>
            </a:r>
            <a:r>
              <a:rPr lang="en-US" spc="-5" dirty="0">
                <a:latin typeface="Calibri"/>
                <a:cs typeface="Calibri"/>
              </a:rPr>
              <a:t>of </a:t>
            </a:r>
            <a:r>
              <a:rPr lang="en-US" spc="-10" dirty="0">
                <a:latin typeface="Calibri"/>
                <a:cs typeface="Calibri"/>
              </a:rPr>
              <a:t>maintaining </a:t>
            </a:r>
            <a:r>
              <a:rPr lang="en-US" spc="-5" dirty="0">
                <a:latin typeface="Calibri"/>
                <a:cs typeface="Calibri"/>
              </a:rPr>
              <a:t>them </a:t>
            </a:r>
            <a:r>
              <a:rPr lang="en-US" spc="-10" dirty="0">
                <a:latin typeface="Calibri"/>
                <a:cs typeface="Calibri"/>
              </a:rPr>
              <a:t>can be  </a:t>
            </a:r>
            <a:r>
              <a:rPr lang="en-US" spc="-15" dirty="0">
                <a:latin typeface="Calibri"/>
                <a:cs typeface="Calibri"/>
              </a:rPr>
              <a:t>greater </a:t>
            </a:r>
            <a:r>
              <a:rPr lang="en-US" spc="-5" dirty="0">
                <a:latin typeface="Calibri"/>
                <a:cs typeface="Calibri"/>
              </a:rPr>
              <a:t>than their</a:t>
            </a:r>
            <a:r>
              <a:rPr lang="en-US" spc="15" dirty="0">
                <a:latin typeface="Calibri"/>
                <a:cs typeface="Calibri"/>
              </a:rPr>
              <a:t> </a:t>
            </a:r>
            <a:r>
              <a:rPr lang="en-US" spc="-10" dirty="0">
                <a:latin typeface="Calibri"/>
                <a:cs typeface="Calibri"/>
              </a:rPr>
              <a:t>value.</a:t>
            </a:r>
            <a:endParaRPr lang="en-US" dirty="0">
              <a:latin typeface="Calibri"/>
              <a:cs typeface="Calibri"/>
            </a:endParaRPr>
          </a:p>
          <a:p>
            <a:pPr>
              <a:buFont typeface="Arial"/>
              <a:buChar char="•"/>
            </a:pPr>
            <a:endParaRPr lang="en-US" sz="3137" dirty="0">
              <a:latin typeface="Calibri"/>
              <a:cs typeface="Calibri"/>
            </a:endParaRPr>
          </a:p>
          <a:p>
            <a:pPr marL="241254" marR="5079" indent="-229191">
              <a:lnSpc>
                <a:spcPts val="3019"/>
              </a:lnSpc>
              <a:spcBef>
                <a:spcPts val="5"/>
              </a:spcBef>
              <a:buFont typeface="Arial"/>
              <a:buChar char="•"/>
              <a:tabLst>
                <a:tab pos="241889" algn="l"/>
              </a:tabLst>
            </a:pPr>
            <a:r>
              <a:rPr lang="en-US" spc="-5" dirty="0">
                <a:latin typeface="Calibri"/>
                <a:cs typeface="Calibri"/>
              </a:rPr>
              <a:t>A </a:t>
            </a:r>
            <a:r>
              <a:rPr lang="en-US" spc="-15" dirty="0">
                <a:latin typeface="Calibri"/>
                <a:cs typeface="Calibri"/>
              </a:rPr>
              <a:t>primary-key non-clustered </a:t>
            </a:r>
            <a:r>
              <a:rPr lang="en-US" spc="-20" dirty="0">
                <a:latin typeface="Calibri"/>
                <a:cs typeface="Calibri"/>
              </a:rPr>
              <a:t>index may improve </a:t>
            </a:r>
            <a:r>
              <a:rPr lang="en-US" spc="-15" dirty="0">
                <a:latin typeface="Calibri"/>
                <a:cs typeface="Calibri"/>
              </a:rPr>
              <a:t>performance </a:t>
            </a:r>
            <a:r>
              <a:rPr lang="en-US" spc="-5" dirty="0">
                <a:latin typeface="Calibri"/>
                <a:cs typeface="Calibri"/>
              </a:rPr>
              <a:t>of </a:t>
            </a:r>
            <a:r>
              <a:rPr lang="en-US" spc="-10" dirty="0">
                <a:latin typeface="Calibri"/>
                <a:cs typeface="Calibri"/>
              </a:rPr>
              <a:t>joins  </a:t>
            </a:r>
            <a:r>
              <a:rPr lang="en-US" spc="-5" dirty="0">
                <a:latin typeface="Calibri"/>
                <a:cs typeface="Calibri"/>
              </a:rPr>
              <a:t>when </a:t>
            </a:r>
            <a:r>
              <a:rPr lang="en-US" spc="-20" dirty="0">
                <a:latin typeface="Calibri"/>
                <a:cs typeface="Calibri"/>
              </a:rPr>
              <a:t>fact </a:t>
            </a:r>
            <a:r>
              <a:rPr lang="en-US" spc="-10" dirty="0">
                <a:latin typeface="Calibri"/>
                <a:cs typeface="Calibri"/>
              </a:rPr>
              <a:t>tables </a:t>
            </a:r>
            <a:r>
              <a:rPr lang="en-US" spc="-15" dirty="0">
                <a:latin typeface="Calibri"/>
                <a:cs typeface="Calibri"/>
              </a:rPr>
              <a:t>are </a:t>
            </a:r>
            <a:r>
              <a:rPr lang="en-US" spc="-5" dirty="0">
                <a:latin typeface="Calibri"/>
                <a:cs typeface="Calibri"/>
              </a:rPr>
              <a:t>joined </a:t>
            </a:r>
            <a:r>
              <a:rPr lang="en-US" spc="-20" dirty="0">
                <a:latin typeface="Calibri"/>
                <a:cs typeface="Calibri"/>
              </a:rPr>
              <a:t>to </a:t>
            </a:r>
            <a:r>
              <a:rPr lang="en-US" spc="-10" dirty="0">
                <a:latin typeface="Calibri"/>
                <a:cs typeface="Calibri"/>
              </a:rPr>
              <a:t>very </a:t>
            </a:r>
            <a:r>
              <a:rPr lang="en-US" spc="-15" dirty="0">
                <a:latin typeface="Calibri"/>
                <a:cs typeface="Calibri"/>
              </a:rPr>
              <a:t>large </a:t>
            </a:r>
            <a:r>
              <a:rPr lang="en-US" spc="-10" dirty="0">
                <a:latin typeface="Calibri"/>
                <a:cs typeface="Calibri"/>
              </a:rPr>
              <a:t>(billion+)</a:t>
            </a:r>
            <a:r>
              <a:rPr lang="en-US" spc="140" dirty="0">
                <a:latin typeface="Calibri"/>
                <a:cs typeface="Calibri"/>
              </a:rPr>
              <a:t> </a:t>
            </a:r>
            <a:r>
              <a:rPr lang="en-US" spc="-10" dirty="0">
                <a:latin typeface="Calibri"/>
                <a:cs typeface="Calibri"/>
              </a:rPr>
              <a:t>dimensions</a:t>
            </a:r>
            <a:endParaRPr lang="en-US" dirty="0">
              <a:latin typeface="Calibri"/>
              <a:cs typeface="Calibri"/>
            </a:endParaRPr>
          </a:p>
          <a:p>
            <a:endParaRPr lang="en-US" dirty="0"/>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59</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 in Synapse Analytics</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40222"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1800" dirty="0">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400" dirty="0">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400" dirty="0">
                <a:latin typeface="Segoe UI"/>
              </a:rPr>
              <a:t>Approximate execution (</a:t>
            </a:r>
            <a:r>
              <a:rPr lang="en-US" sz="1400" dirty="0" err="1">
                <a:latin typeface="Segoe UI"/>
              </a:rPr>
              <a:t>Hyperloglog</a:t>
            </a:r>
            <a:r>
              <a:rPr lang="en-US" sz="1400" dirty="0">
                <a:latin typeface="Segoe UI"/>
              </a:rPr>
              <a:t>)</a:t>
            </a:r>
          </a:p>
          <a:p>
            <a:pPr marL="285695" lvl="4" indent="-285695">
              <a:lnSpc>
                <a:spcPct val="110000"/>
              </a:lnSpc>
              <a:spcAft>
                <a:spcPts val="1000"/>
              </a:spcAft>
              <a:buFont typeface="Arial" panose="020B0604020202020204" pitchFamily="34" charset="0"/>
              <a:buChar char="•"/>
              <a:defRPr/>
            </a:pPr>
            <a:r>
              <a:rPr lang="fr-FR" sz="1400" dirty="0"/>
              <a:t>JSON data support </a:t>
            </a:r>
          </a:p>
          <a:p>
            <a:pPr marL="285695" lvl="4" indent="-285695" defTabSz="914016">
              <a:lnSpc>
                <a:spcPct val="110000"/>
              </a:lnSpc>
              <a:spcAft>
                <a:spcPts val="1000"/>
              </a:spcAft>
              <a:buFont typeface="Arial" panose="020B0604020202020204" pitchFamily="34" charset="0"/>
              <a:buChar char="•"/>
              <a:defRPr/>
            </a:pPr>
            <a:endParaRPr lang="en-US" sz="1400" dirty="0">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8734" y="2053145"/>
            <a:ext cx="3140239"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1800" dirty="0">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695" lvl="4" indent="-285695" defTabSz="914016">
              <a:lnSpc>
                <a:spcPct val="110000"/>
              </a:lnSpc>
              <a:spcAft>
                <a:spcPts val="1000"/>
              </a:spcAft>
              <a:buFont typeface="Arial" panose="020B0604020202020204" pitchFamily="34" charset="0"/>
              <a:buChar char="•"/>
              <a:defRPr/>
            </a:pPr>
            <a:r>
              <a:rPr lang="fr-FR" sz="1400" dirty="0">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400" dirty="0">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400" dirty="0">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400" dirty="0" err="1">
                <a:latin typeface="Segoe UI"/>
              </a:rPr>
              <a:t>Materialized</a:t>
            </a:r>
            <a:r>
              <a:rPr lang="fr-FR" sz="1400" dirty="0">
                <a:latin typeface="Segoe UI"/>
              </a:rPr>
              <a:t> </a:t>
            </a:r>
            <a:r>
              <a:rPr lang="fr-FR" sz="1400" dirty="0" err="1">
                <a:latin typeface="Segoe UI"/>
              </a:rPr>
              <a:t>Views</a:t>
            </a:r>
            <a:endParaRPr lang="fr-FR" sz="1400" dirty="0">
              <a:latin typeface="Segoe UI"/>
            </a:endParaRPr>
          </a:p>
          <a:p>
            <a:pPr marL="285695" lvl="4" indent="-285695" defTabSz="914016">
              <a:lnSpc>
                <a:spcPct val="110000"/>
              </a:lnSpc>
              <a:spcAft>
                <a:spcPts val="1000"/>
              </a:spcAft>
              <a:buFont typeface="Arial" panose="020B0604020202020204" pitchFamily="34" charset="0"/>
              <a:buChar char="•"/>
              <a:defRPr/>
            </a:pPr>
            <a:r>
              <a:rPr lang="fr-FR" sz="1400" dirty="0" err="1">
                <a:latin typeface="Segoe UI"/>
              </a:rPr>
              <a:t>Nonclustered</a:t>
            </a:r>
            <a:r>
              <a:rPr lang="fr-FR" sz="1400" dirty="0">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400" dirty="0" err="1">
                <a:latin typeface="Segoe UI"/>
              </a:rPr>
              <a:t>Result</a:t>
            </a:r>
            <a:r>
              <a:rPr lang="fr-FR" sz="1400" dirty="0">
                <a:latin typeface="Segoe UI"/>
              </a:rPr>
              <a:t>-set </a:t>
            </a:r>
            <a:r>
              <a:rPr lang="fr-FR" sz="1400" dirty="0" err="1">
                <a:latin typeface="Segoe UI"/>
              </a:rPr>
              <a:t>caching</a:t>
            </a:r>
            <a:endParaRPr lang="fr-FR" sz="1400" dirty="0">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609" y="2053144"/>
            <a:ext cx="3447096"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1800" dirty="0">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400" dirty="0">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400" dirty="0" err="1">
                <a:latin typeface="Segoe UI"/>
              </a:rPr>
              <a:t>Views</a:t>
            </a:r>
            <a:r>
              <a:rPr lang="fr-FR" sz="1400" dirty="0">
                <a:latin typeface="Segoe UI"/>
              </a:rPr>
              <a:t> </a:t>
            </a:r>
          </a:p>
          <a:p>
            <a:pPr marL="285695" lvl="4" indent="-285695" defTabSz="914016">
              <a:lnSpc>
                <a:spcPct val="110000"/>
              </a:lnSpc>
              <a:spcAft>
                <a:spcPts val="1000"/>
              </a:spcAft>
              <a:buFont typeface="Arial" panose="020B0604020202020204" pitchFamily="34" charset="0"/>
              <a:buChar char="•"/>
              <a:defRPr/>
            </a:pPr>
            <a:r>
              <a:rPr lang="fr-FR" sz="1400" dirty="0" err="1">
                <a:latin typeface="Segoe UI"/>
              </a:rPr>
              <a:t>Stored</a:t>
            </a:r>
            <a:r>
              <a:rPr lang="fr-FR" sz="1400" dirty="0">
                <a:latin typeface="Segoe UI"/>
              </a:rPr>
              <a:t> </a:t>
            </a:r>
            <a:r>
              <a:rPr lang="fr-FR" sz="1400" dirty="0" err="1">
                <a:latin typeface="Segoe UI"/>
              </a:rPr>
              <a:t>procedures</a:t>
            </a:r>
            <a:endParaRPr lang="fr-FR" sz="1400" dirty="0">
              <a:latin typeface="Segoe UI"/>
            </a:endParaRPr>
          </a:p>
          <a:p>
            <a:pPr marL="285695" lvl="4" indent="-285695" defTabSz="914016">
              <a:lnSpc>
                <a:spcPct val="110000"/>
              </a:lnSpc>
              <a:spcAft>
                <a:spcPts val="1000"/>
              </a:spcAft>
              <a:buFont typeface="Arial" panose="020B0604020202020204" pitchFamily="34" charset="0"/>
              <a:buChar char="•"/>
              <a:defRPr/>
            </a:pPr>
            <a:r>
              <a:rPr lang="fr-FR" sz="1400" dirty="0" err="1">
                <a:latin typeface="Segoe UI"/>
              </a:rPr>
              <a:t>Functions</a:t>
            </a:r>
            <a:r>
              <a:rPr lang="fr-FR" sz="1400" dirty="0">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984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62</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fld id="{066A2566-BF17-4568-96F5-227DF6133B55}" type="slidenum">
              <a:rPr lang="en-US" smtClean="0"/>
              <a:pPr/>
              <a:t>67</a:t>
            </a:fld>
            <a:endParaRPr lang="en-US"/>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3"/>
            <a:ext cx="4805908" cy="3267867"/>
          </a:xfrm>
          <a:prstGeom prst="rect">
            <a:avLst/>
          </a:prstGeom>
          <a:ln>
            <a:solidFill>
              <a:schemeClr val="bg2">
                <a:lumMod val="50000"/>
              </a:schemeClr>
            </a:solidFill>
          </a:ln>
        </p:spPr>
        <p:txBody>
          <a:bodyPr wrap="square">
            <a:spAutoFit/>
          </a:bodyPr>
          <a:lstStyle/>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CREATE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TABLE</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dbo.OrderTable</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OrderId</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000000"/>
                </a:solidFill>
                <a:latin typeface="Calibri" panose="020F0502020204030204" pitchFamily="34" charset="0"/>
                <a:cs typeface="Calibri" panose="020F0502020204030204" pitchFamily="34" charset="0"/>
              </a:rPr>
              <a:t> NOT NULL</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Date     </a:t>
            </a:r>
            <a:r>
              <a:rPr lang="en-US" sz="1200" dirty="0" err="1">
                <a:solidFill>
                  <a:srgbClr val="0000FF"/>
                </a:solidFill>
                <a:latin typeface="Calibri" panose="020F0502020204030204" pitchFamily="34" charset="0"/>
                <a:cs typeface="Calibri" panose="020F0502020204030204" pitchFamily="34" charset="0"/>
              </a:rPr>
              <a:t>DATE</a:t>
            </a:r>
            <a:r>
              <a:rPr lang="en-US" sz="1200"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Name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Country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808080"/>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endParaRPr lang="en-US" sz="1200" dirty="0">
              <a:solidFill>
                <a:srgbClr val="000000"/>
              </a:solidFill>
              <a:latin typeface="Calibri" panose="020F0502020204030204" pitchFamily="34" charset="0"/>
              <a:cs typeface="Calibri" panose="020F0502020204030204" pitchFamily="34" charset="0"/>
            </a:endParaRPr>
          </a:p>
          <a:p>
            <a:pPr defTabSz="914225">
              <a:defRPr/>
            </a:pP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  CLUSTERED</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COLUMNSTORE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INDEX</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  DISTRIBUTION</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HASH</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OrderId</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 |</a:t>
            </a:r>
          </a:p>
          <a:p>
            <a:pPr defTabSz="914225">
              <a:defRPr/>
            </a:pPr>
            <a:r>
              <a:rPr lang="en-US" sz="1200" dirty="0">
                <a:solidFill>
                  <a:srgbClr val="808080"/>
                </a:solidFill>
                <a:latin typeface="Calibri" panose="020F0502020204030204" pitchFamily="34" charset="0"/>
                <a:cs typeface="Calibri" panose="020F0502020204030204" pitchFamily="34" charset="0"/>
              </a:rPr>
              <a:t>		  ROUND ROBIN |</a:t>
            </a:r>
          </a:p>
          <a:p>
            <a:pPr defTabSz="914225">
              <a:defRPr/>
            </a:pPr>
            <a:r>
              <a:rPr lang="en-US" sz="1200" dirty="0">
                <a:solidFill>
                  <a:srgbClr val="808080"/>
                </a:solidFill>
                <a:latin typeface="Calibri" panose="020F0502020204030204" pitchFamily="34" charset="0"/>
                <a:cs typeface="Calibri" panose="020F0502020204030204" pitchFamily="34" charset="0"/>
              </a:rPr>
              <a:t>		  REPLICATED</a:t>
            </a:r>
            <a:endParaRPr lang="en-US" sz="1200" dirty="0">
              <a:solidFill>
                <a:srgbClr val="000000"/>
              </a:solidFill>
              <a:latin typeface="Calibri" panose="020F0502020204030204" pitchFamily="34" charset="0"/>
              <a:cs typeface="Calibri" panose="020F0502020204030204" pitchFamily="34" charset="0"/>
            </a:endParaRPr>
          </a:p>
          <a:p>
            <a:pPr defTabSz="914225">
              <a:defRPr/>
            </a:pPr>
            <a:r>
              <a:rPr lang="en-US" sz="1200" dirty="0">
                <a:solidFill>
                  <a:srgbClr val="808080"/>
                </a:solidFill>
                <a:latin typeface="Calibri" panose="020F0502020204030204" pitchFamily="34" charset="0"/>
                <a:cs typeface="Calibri" panose="020F0502020204030204" pitchFamily="34" charset="0"/>
              </a:rPr>
              <a:t>);</a:t>
            </a:r>
            <a:endParaRPr lang="en-US" sz="1200"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120901"/>
            <a:ext cx="4805907" cy="3106629"/>
          </a:xfrm>
        </p:spPr>
        <p:txBody>
          <a:bodyPr/>
          <a:lstStyle/>
          <a:p>
            <a:r>
              <a:rPr lang="en-US" dirty="0">
                <a:solidFill>
                  <a:schemeClr val="tx2"/>
                </a:solidFill>
              </a:rPr>
              <a:t>Round-robin distributed</a:t>
            </a:r>
          </a:p>
          <a:p>
            <a:pPr lvl="1">
              <a:spcAft>
                <a:spcPts val="1200"/>
              </a:spcAft>
            </a:pPr>
            <a:r>
              <a:rPr lang="en-US" dirty="0"/>
              <a:t>Distributes table rows evenly across all distributions at random.</a:t>
            </a:r>
          </a:p>
          <a:p>
            <a:r>
              <a:rPr lang="en-US" dirty="0">
                <a:solidFill>
                  <a:schemeClr val="tx2"/>
                </a:solidFill>
              </a:rPr>
              <a:t>Hash distributed</a:t>
            </a:r>
          </a:p>
          <a:p>
            <a:pPr lvl="1">
              <a:spcAft>
                <a:spcPts val="1200"/>
              </a:spcAft>
            </a:pPr>
            <a:r>
              <a:rPr lang="en-US" dirty="0"/>
              <a:t>Distributes table rows across the Compute nodes by using a deterministic hash function to assign each row to one distribution.</a:t>
            </a:r>
          </a:p>
          <a:p>
            <a:r>
              <a:rPr lang="en-US" dirty="0">
                <a:solidFill>
                  <a:schemeClr val="tx2"/>
                </a:solidFill>
              </a:rPr>
              <a:t>Replicated</a:t>
            </a:r>
          </a:p>
          <a:p>
            <a:pPr lvl="1"/>
            <a:r>
              <a:rPr lang="en-US" dirty="0"/>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64" y="1120900"/>
            <a:ext cx="6218424" cy="4021300"/>
          </a:xfrm>
          <a:prstGeom prst="rect">
            <a:avLst/>
          </a:prstGeom>
          <a:ln>
            <a:solidFill>
              <a:schemeClr val="bg2">
                <a:lumMod val="50000"/>
              </a:schemeClr>
            </a:solidFill>
          </a:ln>
        </p:spPr>
        <p:txBody>
          <a:bodyPr wrap="square">
            <a:spAutoFit/>
          </a:bodyPr>
          <a:lstStyle/>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CREATE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TABLE</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partitionedOrderTable</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OrderId</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000000"/>
                </a:solidFill>
                <a:latin typeface="Calibri" panose="020F0502020204030204" pitchFamily="34" charset="0"/>
                <a:cs typeface="Calibri" panose="020F0502020204030204" pitchFamily="34" charset="0"/>
              </a:rPr>
              <a:t> NOT NULL</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Date     </a:t>
            </a:r>
            <a:r>
              <a:rPr lang="en-US" sz="1200" dirty="0" err="1">
                <a:solidFill>
                  <a:srgbClr val="0000FF"/>
                </a:solidFill>
                <a:latin typeface="Calibri" panose="020F0502020204030204" pitchFamily="34" charset="0"/>
                <a:cs typeface="Calibri" panose="020F0502020204030204" pitchFamily="34" charset="0"/>
              </a:rPr>
              <a:t>DATE</a:t>
            </a:r>
            <a:r>
              <a:rPr lang="en-US" sz="1200"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Name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Country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808080"/>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endParaRPr lang="en-US" sz="1200" dirty="0">
              <a:solidFill>
                <a:srgbClr val="000000"/>
              </a:solidFill>
              <a:latin typeface="Calibri" panose="020F0502020204030204" pitchFamily="34" charset="0"/>
              <a:cs typeface="Calibri" panose="020F0502020204030204" pitchFamily="34" charset="0"/>
            </a:endParaRPr>
          </a:p>
          <a:p>
            <a:pPr defTabSz="914225">
              <a:defRPr/>
            </a:pP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    CLUSTERED</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COLUMNSTORE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INDEX</a:t>
            </a:r>
            <a:r>
              <a:rPr lang="en-US" sz="1200" dirty="0">
                <a:solidFill>
                  <a:srgbClr val="808080"/>
                </a:solidFill>
                <a:latin typeface="Calibri" panose="020F0502020204030204" pitchFamily="34" charset="0"/>
                <a:cs typeface="Calibri" panose="020F0502020204030204" pitchFamily="34" charset="0"/>
              </a:rPr>
              <a:t>,</a:t>
            </a:r>
            <a:endParaRPr lang="en-US" sz="1200" dirty="0">
              <a:solidFill>
                <a:srgbClr val="000000"/>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    DISTRIBUTION</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HASH</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OrderId</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endParaRPr lang="en-US" sz="1200" dirty="0">
              <a:solidFill>
                <a:srgbClr val="000000"/>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    PARTITION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a:p>
            <a:pPr defTabSz="914225">
              <a:defRPr/>
            </a:pPr>
            <a:r>
              <a:rPr lang="en-US" sz="1200" dirty="0">
                <a:solidFill>
                  <a:srgbClr val="000000"/>
                </a:solidFill>
                <a:latin typeface="Calibri" panose="020F0502020204030204" pitchFamily="34" charset="0"/>
                <a:cs typeface="Calibri" panose="020F0502020204030204" pitchFamily="34" charset="0"/>
              </a:rPr>
              <a:t>    [Date] </a:t>
            </a:r>
            <a:r>
              <a:rPr lang="en-US" sz="1200" dirty="0">
                <a:solidFill>
                  <a:srgbClr val="0000FF"/>
                </a:solidFill>
                <a:latin typeface="Calibri" panose="020F0502020204030204" pitchFamily="34" charset="0"/>
                <a:cs typeface="Calibri" panose="020F0502020204030204" pitchFamily="34" charset="0"/>
              </a:rPr>
              <a:t>RANGE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RIGHT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FOR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VALUES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endParaRPr lang="en-US" sz="1200" dirty="0">
              <a:solidFill>
                <a:srgbClr val="000000"/>
              </a:solidFill>
              <a:latin typeface="Calibri" panose="020F0502020204030204" pitchFamily="34" charset="0"/>
              <a:cs typeface="Calibri" panose="020F0502020204030204" pitchFamily="34" charset="0"/>
            </a:endParaRPr>
          </a:p>
          <a:p>
            <a:pPr defTabSz="914225">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'2000-01-01'</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FF0000"/>
                </a:solidFill>
                <a:latin typeface="Calibri" panose="020F0502020204030204" pitchFamily="34" charset="0"/>
                <a:cs typeface="Calibri" panose="020F0502020204030204" pitchFamily="34" charset="0"/>
              </a:rPr>
              <a:t> '2001-01-01'</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FF0000"/>
                </a:solidFill>
                <a:latin typeface="Calibri" panose="020F0502020204030204" pitchFamily="34" charset="0"/>
                <a:cs typeface="Calibri" panose="020F0502020204030204" pitchFamily="34" charset="0"/>
              </a:rPr>
              <a:t> '2002-01-01’</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FF0000"/>
                </a:solidFill>
                <a:latin typeface="Calibri" panose="020F0502020204030204" pitchFamily="34" charset="0"/>
                <a:cs typeface="Calibri" panose="020F0502020204030204" pitchFamily="34" charset="0"/>
              </a:rPr>
              <a:t> </a:t>
            </a:r>
          </a:p>
          <a:p>
            <a:pPr defTabSz="914225">
              <a:defRPr/>
            </a:pPr>
            <a:r>
              <a:rPr lang="en-US" sz="1200" dirty="0">
                <a:solidFill>
                  <a:srgbClr val="FF0000"/>
                </a:solidFill>
                <a:latin typeface="Calibri" panose="020F0502020204030204" pitchFamily="34" charset="0"/>
                <a:cs typeface="Calibri" panose="020F0502020204030204" pitchFamily="34" charset="0"/>
              </a:rPr>
              <a:t>    '2003-01-01'</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FF0000"/>
                </a:solidFill>
                <a:latin typeface="Calibri" panose="020F0502020204030204" pitchFamily="34" charset="0"/>
                <a:cs typeface="Calibri" panose="020F0502020204030204" pitchFamily="34" charset="0"/>
              </a:rPr>
              <a:t> '2004-01-01'</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FF0000"/>
                </a:solidFill>
                <a:latin typeface="Calibri" panose="020F0502020204030204" pitchFamily="34" charset="0"/>
                <a:cs typeface="Calibri" panose="020F0502020204030204" pitchFamily="34" charset="0"/>
              </a:rPr>
              <a:t> '2005-01-01'</a:t>
            </a:r>
            <a:endParaRPr lang="en-US" sz="1200" dirty="0">
              <a:solidFill>
                <a:srgbClr val="000000"/>
              </a:solidFill>
              <a:latin typeface="Calibri" panose="020F0502020204030204" pitchFamily="34" charset="0"/>
              <a:cs typeface="Calibri" panose="020F0502020204030204" pitchFamily="34" charset="0"/>
            </a:endParaRPr>
          </a:p>
          <a:p>
            <a:pPr defTabSz="914225">
              <a:defRPr/>
            </a:pPr>
            <a:r>
              <a:rPr lang="en-US" sz="1200" dirty="0">
                <a:solidFill>
                  <a:srgbClr val="808080"/>
                </a:solidFill>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a:p>
            <a:pPr defTabSz="914225">
              <a:defRPr/>
            </a:pPr>
            <a:r>
              <a:rPr lang="en-US" sz="1200" dirty="0">
                <a:solidFill>
                  <a:srgbClr val="808080"/>
                </a:solidFill>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a:p>
            <a:pPr defTabSz="914225">
              <a:defRPr/>
            </a:pPr>
            <a:r>
              <a:rPr lang="en-US" sz="1200" dirty="0">
                <a:solidFill>
                  <a:srgbClr val="808080"/>
                </a:solidFill>
                <a:latin typeface="Calibri" panose="020F0502020204030204" pitchFamily="34" charset="0"/>
                <a:cs typeface="Calibri" panose="020F0502020204030204" pitchFamily="34" charset="0"/>
              </a:rPr>
              <a:t>);</a:t>
            </a:r>
            <a:endParaRPr lang="en-US" sz="1200"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5261290"/>
          </a:xfrm>
        </p:spPr>
        <p:txBody>
          <a:bodyPr/>
          <a:lstStyle/>
          <a:p>
            <a:r>
              <a:rPr lang="en-US" dirty="0">
                <a:solidFill>
                  <a:schemeClr val="tx2"/>
                </a:solidFill>
              </a:rPr>
              <a:t>Overview</a:t>
            </a:r>
          </a:p>
          <a:p>
            <a:pPr lvl="1">
              <a:spcBef>
                <a:spcPts val="600"/>
              </a:spcBef>
            </a:pPr>
            <a:r>
              <a:rPr lang="en-US" dirty="0"/>
              <a:t>Table partitions divide data into smaller groups</a:t>
            </a:r>
          </a:p>
          <a:p>
            <a:pPr lvl="1">
              <a:spcBef>
                <a:spcPts val="600"/>
              </a:spcBef>
            </a:pPr>
            <a:r>
              <a:rPr lang="en-US" dirty="0"/>
              <a:t>In most cases, partitions are created on a date column</a:t>
            </a:r>
          </a:p>
          <a:p>
            <a:pPr lvl="1">
              <a:spcBef>
                <a:spcPts val="600"/>
              </a:spcBef>
            </a:pPr>
            <a:r>
              <a:rPr lang="en-US" dirty="0"/>
              <a:t>Supported on all table types</a:t>
            </a:r>
          </a:p>
          <a:p>
            <a:pPr lvl="1">
              <a:spcBef>
                <a:spcPts val="600"/>
              </a:spcBef>
            </a:pPr>
            <a:r>
              <a:rPr lang="en-US" dirty="0"/>
              <a:t>RANGE RIGHT – Used for time partitions</a:t>
            </a:r>
          </a:p>
          <a:p>
            <a:pPr lvl="1">
              <a:spcBef>
                <a:spcPts val="600"/>
              </a:spcBef>
              <a:spcAft>
                <a:spcPts val="1200"/>
              </a:spcAft>
            </a:pPr>
            <a:r>
              <a:rPr lang="en-US" dirty="0"/>
              <a:t>RANGE LEFT – Used for number partitions</a:t>
            </a:r>
          </a:p>
          <a:p>
            <a:r>
              <a:rPr lang="en-US" dirty="0">
                <a:solidFill>
                  <a:schemeClr val="tx2"/>
                </a:solidFill>
              </a:rPr>
              <a:t>Benefits</a:t>
            </a:r>
          </a:p>
          <a:p>
            <a:pPr lvl="1">
              <a:spcBef>
                <a:spcPts val="600"/>
              </a:spcBef>
            </a:pPr>
            <a:r>
              <a:rPr lang="en-US" dirty="0"/>
              <a:t>Improves efficiency and performance of loading and querying by limiting the scope to subset of data.</a:t>
            </a:r>
          </a:p>
          <a:p>
            <a:pPr lvl="1">
              <a:spcBef>
                <a:spcPts val="600"/>
              </a:spcBef>
            </a:pPr>
            <a:r>
              <a:rPr lang="en-US" dirty="0"/>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499</TotalTime>
  <Words>8563</Words>
  <Application>Microsoft Office PowerPoint</Application>
  <PresentationFormat>Widescreen</PresentationFormat>
  <Paragraphs>1542</Paragraphs>
  <Slides>68</Slides>
  <Notes>44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68</vt:i4>
      </vt:variant>
    </vt:vector>
  </HeadingPairs>
  <TitlesOfParts>
    <vt:vector size="79" baseType="lpstr">
      <vt:lpstr>Arial</vt:lpstr>
      <vt:lpstr>Arial Nova</vt:lpstr>
      <vt:lpstr>Calibri</vt:lpstr>
      <vt:lpstr>Consolas</vt:lpstr>
      <vt:lpstr>Segoe UI</vt:lpstr>
      <vt:lpstr>Segoe UI Semibold</vt:lpstr>
      <vt:lpstr>Segoe UI Semilight</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 in Synapse Analytics</vt:lpstr>
      <vt:lpstr>Table design</vt:lpstr>
      <vt:lpstr>Tables – Distributions</vt:lpstr>
      <vt:lpstr>Tables – Partitions</vt:lpstr>
      <vt:lpstr>Tables – Distributions &amp; Partitions</vt:lpstr>
      <vt:lpstr>Common table distribution methods</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Agenda</vt:lpstr>
      <vt:lpstr>Performance Patterns</vt:lpstr>
      <vt:lpstr>Result set caching motivated</vt:lpstr>
      <vt:lpstr>Result Set Cache</vt:lpstr>
      <vt:lpstr>Result-set caching</vt:lpstr>
      <vt:lpstr>Result-set caching flow</vt:lpstr>
      <vt:lpstr>Materialized views</vt:lpstr>
      <vt:lpstr>Materialized views - example</vt:lpstr>
      <vt:lpstr>Materialized views - example</vt:lpstr>
      <vt:lpstr>Indexed (materialized) views - example</vt:lpstr>
      <vt:lpstr>Materialized views- Recommendations</vt:lpstr>
      <vt:lpstr>Materialized Views</vt:lpstr>
      <vt:lpstr>Index design</vt:lpstr>
      <vt:lpstr>Tables – Indexes</vt:lpstr>
      <vt:lpstr>SQL Analytics Columnstore Tables </vt:lpstr>
      <vt:lpstr>Ordered Clustered Columnstore Indexes</vt:lpstr>
      <vt:lpstr>Choosing the right index</vt:lpstr>
      <vt:lpstr>Ordered CCI</vt:lpstr>
      <vt:lpstr>Performance Anti-Patterns</vt:lpstr>
      <vt:lpstr>Too many indexes</vt:lpstr>
      <vt:lpstr>PowerPoint Presentation</vt:lpstr>
      <vt:lpstr>PowerPoint Presentation</vt:lpstr>
      <vt:lpstr>Hands-On Build Activity:  Data Warehouse Optimization Part 2</vt:lpstr>
      <vt:lpstr>Lab: individual lab exercise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28</cp:revision>
  <dcterms:created xsi:type="dcterms:W3CDTF">2020-05-01T23:34:12Z</dcterms:created>
  <dcterms:modified xsi:type="dcterms:W3CDTF">2020-05-03T21:59:17Z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